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3"/>
  </p:notesMasterIdLst>
  <p:sldIdLst>
    <p:sldId id="256" r:id="rId2"/>
    <p:sldId id="257" r:id="rId3"/>
    <p:sldId id="258" r:id="rId4"/>
    <p:sldId id="259" r:id="rId5"/>
    <p:sldId id="307" r:id="rId6"/>
    <p:sldId id="260" r:id="rId7"/>
    <p:sldId id="271" r:id="rId8"/>
    <p:sldId id="308" r:id="rId9"/>
    <p:sldId id="272" r:id="rId10"/>
    <p:sldId id="309" r:id="rId11"/>
    <p:sldId id="273" r:id="rId12"/>
    <p:sldId id="274" r:id="rId13"/>
    <p:sldId id="275" r:id="rId14"/>
    <p:sldId id="277" r:id="rId15"/>
    <p:sldId id="278" r:id="rId16"/>
    <p:sldId id="276" r:id="rId17"/>
    <p:sldId id="280" r:id="rId18"/>
    <p:sldId id="281" r:id="rId19"/>
    <p:sldId id="282" r:id="rId20"/>
    <p:sldId id="283" r:id="rId21"/>
    <p:sldId id="310" r:id="rId22"/>
    <p:sldId id="284" r:id="rId23"/>
    <p:sldId id="311" r:id="rId24"/>
    <p:sldId id="279" r:id="rId25"/>
    <p:sldId id="285" r:id="rId26"/>
    <p:sldId id="287" r:id="rId27"/>
    <p:sldId id="288" r:id="rId28"/>
    <p:sldId id="289" r:id="rId29"/>
    <p:sldId id="290" r:id="rId30"/>
    <p:sldId id="291" r:id="rId31"/>
    <p:sldId id="292" r:id="rId32"/>
    <p:sldId id="293" r:id="rId33"/>
    <p:sldId id="313" r:id="rId34"/>
    <p:sldId id="286" r:id="rId35"/>
    <p:sldId id="295" r:id="rId36"/>
    <p:sldId id="296" r:id="rId37"/>
    <p:sldId id="297" r:id="rId38"/>
    <p:sldId id="298" r:id="rId39"/>
    <p:sldId id="299" r:id="rId40"/>
    <p:sldId id="300" r:id="rId41"/>
    <p:sldId id="301" r:id="rId42"/>
    <p:sldId id="302" r:id="rId43"/>
    <p:sldId id="303" r:id="rId44"/>
    <p:sldId id="314" r:id="rId45"/>
    <p:sldId id="294" r:id="rId46"/>
    <p:sldId id="305" r:id="rId47"/>
    <p:sldId id="306" r:id="rId48"/>
    <p:sldId id="315" r:id="rId49"/>
    <p:sldId id="304" r:id="rId50"/>
    <p:sldId id="316" r:id="rId51"/>
    <p:sldId id="270" r:id="rId5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86"/>
    <p:restoredTop sz="94720"/>
  </p:normalViewPr>
  <p:slideViewPr>
    <p:cSldViewPr snapToGrid="0" snapToObjects="1">
      <p:cViewPr>
        <p:scale>
          <a:sx n="119" d="100"/>
          <a:sy n="119" d="100"/>
        </p:scale>
        <p:origin x="4344" y="216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0863D6-9743-AD4B-A223-D59EA547A50C}"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de-DE"/>
        </a:p>
      </dgm:t>
    </dgm:pt>
    <dgm:pt modelId="{5B53BF6E-1DCD-3344-BC91-5B1E022A2236}">
      <dgm:prSet phldrT="[Text]" custT="1"/>
      <dgm:spPr>
        <a:solidFill>
          <a:schemeClr val="accent1">
            <a:lumMod val="75000"/>
          </a:schemeClr>
        </a:solidFill>
        <a:ln>
          <a:solidFill>
            <a:schemeClr val="accent3">
              <a:lumMod val="75000"/>
            </a:schemeClr>
          </a:solidFill>
        </a:ln>
      </dgm:spPr>
      <dgm:t>
        <a:bodyPr/>
        <a:lstStyle/>
        <a:p>
          <a:r>
            <a:rPr lang="de-DE" sz="2400"/>
            <a:t>1)</a:t>
          </a:r>
        </a:p>
      </dgm:t>
    </dgm:pt>
    <dgm:pt modelId="{66B2BBD5-EBD4-2543-8EEF-107AB7281E65}" type="parTrans" cxnId="{DA6F3FE4-7FB5-274F-9EA1-15A50BCE5D16}">
      <dgm:prSet/>
      <dgm:spPr/>
      <dgm:t>
        <a:bodyPr/>
        <a:lstStyle/>
        <a:p>
          <a:endParaRPr lang="de-DE" sz="1400"/>
        </a:p>
      </dgm:t>
    </dgm:pt>
    <dgm:pt modelId="{C95C682A-D541-A645-B82D-98CAFA53F8D5}" type="sibTrans" cxnId="{DA6F3FE4-7FB5-274F-9EA1-15A50BCE5D16}">
      <dgm:prSet/>
      <dgm:spPr/>
      <dgm:t>
        <a:bodyPr/>
        <a:lstStyle/>
        <a:p>
          <a:endParaRPr lang="de-DE" sz="1400"/>
        </a:p>
      </dgm:t>
    </dgm:pt>
    <dgm:pt modelId="{BCE3A0FE-1B4E-B14E-9BD0-B072401CB14E}">
      <dgm:prSet phldrT="[Text]" custT="1"/>
      <dgm:spPr>
        <a:ln>
          <a:solidFill>
            <a:schemeClr val="accent3">
              <a:lumMod val="75000"/>
            </a:schemeClr>
          </a:solidFill>
        </a:ln>
      </dgm:spPr>
      <dgm:t>
        <a:bodyPr/>
        <a:lstStyle/>
        <a:p>
          <a:pPr>
            <a:buClrTx/>
            <a:buSzTx/>
            <a:buFont typeface="Arial" panose="020B0604020202020204" pitchFamily="34" charset="0"/>
            <a:buChar char="•"/>
          </a:pPr>
          <a:r>
            <a:rPr lang="de-DE" sz="2400" b="1" dirty="0">
              <a:latin typeface="Optima" panose="02000503060000020004" pitchFamily="2" charset="0"/>
            </a:rPr>
            <a:t>Idee und Zielsetzung</a:t>
          </a:r>
          <a:endParaRPr lang="de-DE" sz="2400" b="1" dirty="0"/>
        </a:p>
      </dgm:t>
    </dgm:pt>
    <dgm:pt modelId="{B5D86D41-8FFE-224C-A34B-5F01A12C774A}" type="parTrans" cxnId="{4F2DF897-A8DA-7548-B70C-40B3A3D0A55B}">
      <dgm:prSet/>
      <dgm:spPr/>
      <dgm:t>
        <a:bodyPr/>
        <a:lstStyle/>
        <a:p>
          <a:endParaRPr lang="de-DE" sz="1400"/>
        </a:p>
      </dgm:t>
    </dgm:pt>
    <dgm:pt modelId="{D4D56112-D4E4-5244-8AB6-DCFD94FE25B6}" type="sibTrans" cxnId="{4F2DF897-A8DA-7548-B70C-40B3A3D0A55B}">
      <dgm:prSet/>
      <dgm:spPr/>
      <dgm:t>
        <a:bodyPr/>
        <a:lstStyle/>
        <a:p>
          <a:endParaRPr lang="de-DE" sz="1400"/>
        </a:p>
      </dgm:t>
    </dgm:pt>
    <dgm:pt modelId="{FDFDD18C-F03F-6F42-968E-A6EDB6D889CA}">
      <dgm:prSet phldrT="[Text]" custT="1"/>
      <dgm:spPr>
        <a:solidFill>
          <a:schemeClr val="accent1">
            <a:lumMod val="75000"/>
          </a:schemeClr>
        </a:solidFill>
        <a:ln>
          <a:solidFill>
            <a:schemeClr val="accent3">
              <a:lumMod val="75000"/>
            </a:schemeClr>
          </a:solidFill>
        </a:ln>
      </dgm:spPr>
      <dgm:t>
        <a:bodyPr/>
        <a:lstStyle/>
        <a:p>
          <a:r>
            <a:rPr lang="de-DE" sz="2400"/>
            <a:t>2)</a:t>
          </a:r>
        </a:p>
      </dgm:t>
    </dgm:pt>
    <dgm:pt modelId="{AEC0536D-3640-394D-9243-1D1450808F78}" type="parTrans" cxnId="{3C1A39A8-9CC6-144D-9B2A-47B51DAFA3A3}">
      <dgm:prSet/>
      <dgm:spPr/>
      <dgm:t>
        <a:bodyPr/>
        <a:lstStyle/>
        <a:p>
          <a:endParaRPr lang="de-DE" sz="1400"/>
        </a:p>
      </dgm:t>
    </dgm:pt>
    <dgm:pt modelId="{A1A473BC-C4FF-A34C-B30E-EFD161AE3D59}" type="sibTrans" cxnId="{3C1A39A8-9CC6-144D-9B2A-47B51DAFA3A3}">
      <dgm:prSet/>
      <dgm:spPr/>
      <dgm:t>
        <a:bodyPr/>
        <a:lstStyle/>
        <a:p>
          <a:endParaRPr lang="de-DE" sz="1400"/>
        </a:p>
      </dgm:t>
    </dgm:pt>
    <dgm:pt modelId="{A86FC702-5B40-6F4F-9847-330243FDB706}">
      <dgm:prSet phldrT="[Text]" custT="1"/>
      <dgm:spPr>
        <a:ln>
          <a:solidFill>
            <a:schemeClr val="accent3">
              <a:lumMod val="75000"/>
            </a:schemeClr>
          </a:solidFill>
        </a:ln>
      </dgm:spPr>
      <dgm:t>
        <a:bodyPr/>
        <a:lstStyle/>
        <a:p>
          <a:pPr>
            <a:buClrTx/>
            <a:buSzTx/>
            <a:buFont typeface="Arial" panose="020B0604020202020204" pitchFamily="34" charset="0"/>
            <a:buChar char="•"/>
          </a:pPr>
          <a:r>
            <a:rPr lang="de-DE" sz="2400" dirty="0">
              <a:latin typeface="Optima" panose="02000503060000020004" pitchFamily="2" charset="0"/>
            </a:rPr>
            <a:t>Grundlagen der Zeitreihenanalyse</a:t>
          </a:r>
          <a:endParaRPr lang="de-DE" sz="2400" dirty="0"/>
        </a:p>
      </dgm:t>
    </dgm:pt>
    <dgm:pt modelId="{60E04FCF-6B4C-7C4F-A41B-8FB723710006}" type="parTrans" cxnId="{C04A23D4-9229-1D41-9D4F-C5659002FE6A}">
      <dgm:prSet/>
      <dgm:spPr/>
      <dgm:t>
        <a:bodyPr/>
        <a:lstStyle/>
        <a:p>
          <a:endParaRPr lang="de-DE" sz="1400"/>
        </a:p>
      </dgm:t>
    </dgm:pt>
    <dgm:pt modelId="{A5C40B70-0A28-A64E-B998-B0F753BE8723}" type="sibTrans" cxnId="{C04A23D4-9229-1D41-9D4F-C5659002FE6A}">
      <dgm:prSet/>
      <dgm:spPr/>
      <dgm:t>
        <a:bodyPr/>
        <a:lstStyle/>
        <a:p>
          <a:endParaRPr lang="de-DE" sz="1400"/>
        </a:p>
      </dgm:t>
    </dgm:pt>
    <dgm:pt modelId="{017B5EE8-94F7-7741-BD9D-2587ABED1CCE}">
      <dgm:prSet phldrT="[Text]" custT="1"/>
      <dgm:spPr>
        <a:solidFill>
          <a:schemeClr val="accent1">
            <a:lumMod val="75000"/>
          </a:schemeClr>
        </a:solidFill>
        <a:ln>
          <a:solidFill>
            <a:schemeClr val="accent3">
              <a:lumMod val="75000"/>
            </a:schemeClr>
          </a:solidFill>
        </a:ln>
      </dgm:spPr>
      <dgm:t>
        <a:bodyPr/>
        <a:lstStyle/>
        <a:p>
          <a:r>
            <a:rPr lang="de-DE" sz="2400"/>
            <a:t>3)</a:t>
          </a:r>
        </a:p>
      </dgm:t>
    </dgm:pt>
    <dgm:pt modelId="{BECAE003-4861-4145-B910-5ABDB6D06E5E}" type="parTrans" cxnId="{B20D72D6-D993-D849-AACF-0E0F2D38FA6B}">
      <dgm:prSet/>
      <dgm:spPr/>
      <dgm:t>
        <a:bodyPr/>
        <a:lstStyle/>
        <a:p>
          <a:endParaRPr lang="de-DE" sz="1400"/>
        </a:p>
      </dgm:t>
    </dgm:pt>
    <dgm:pt modelId="{D941694F-8791-FA48-B60B-D966AE72CD94}" type="sibTrans" cxnId="{B20D72D6-D993-D849-AACF-0E0F2D38FA6B}">
      <dgm:prSet/>
      <dgm:spPr/>
      <dgm:t>
        <a:bodyPr/>
        <a:lstStyle/>
        <a:p>
          <a:endParaRPr lang="de-DE" sz="1400"/>
        </a:p>
      </dgm:t>
    </dgm:pt>
    <dgm:pt modelId="{CC17A5D7-BC36-A644-852D-915235F5E489}">
      <dgm:prSet phldrT="[Text]" custT="1"/>
      <dgm:spPr>
        <a:ln>
          <a:solidFill>
            <a:schemeClr val="accent3">
              <a:lumMod val="75000"/>
            </a:schemeClr>
          </a:solidFill>
        </a:ln>
      </dgm:spPr>
      <dgm:t>
        <a:bodyPr/>
        <a:lstStyle/>
        <a:p>
          <a:r>
            <a:rPr lang="de-DE" sz="2400" dirty="0">
              <a:latin typeface="Optima" panose="02000503060000020004" pitchFamily="2" charset="0"/>
            </a:rPr>
            <a:t>Hauptkriterium für jegliche Zeitreihenanalyse</a:t>
          </a:r>
          <a:endParaRPr lang="de-DE" sz="2400" dirty="0"/>
        </a:p>
      </dgm:t>
    </dgm:pt>
    <dgm:pt modelId="{5AB961BC-FB28-E74D-B381-6A292083A0E0}" type="parTrans" cxnId="{61ACCFB5-9305-B14B-86F9-BB83AE823893}">
      <dgm:prSet/>
      <dgm:spPr/>
      <dgm:t>
        <a:bodyPr/>
        <a:lstStyle/>
        <a:p>
          <a:endParaRPr lang="de-DE" sz="1400"/>
        </a:p>
      </dgm:t>
    </dgm:pt>
    <dgm:pt modelId="{75A30ED3-B807-0444-9330-67BBD2A12A5A}" type="sibTrans" cxnId="{61ACCFB5-9305-B14B-86F9-BB83AE823893}">
      <dgm:prSet/>
      <dgm:spPr/>
      <dgm:t>
        <a:bodyPr/>
        <a:lstStyle/>
        <a:p>
          <a:endParaRPr lang="de-DE" sz="1400"/>
        </a:p>
      </dgm:t>
    </dgm:pt>
    <dgm:pt modelId="{9F232982-B17E-BB44-8CC9-BC8D540E25AE}" type="pres">
      <dgm:prSet presAssocID="{BE0863D6-9743-AD4B-A223-D59EA547A50C}" presName="linearFlow" presStyleCnt="0">
        <dgm:presLayoutVars>
          <dgm:dir/>
          <dgm:animLvl val="lvl"/>
          <dgm:resizeHandles val="exact"/>
        </dgm:presLayoutVars>
      </dgm:prSet>
      <dgm:spPr/>
    </dgm:pt>
    <dgm:pt modelId="{51168F52-8DA3-B049-AC28-FE77C8FAC9E1}" type="pres">
      <dgm:prSet presAssocID="{5B53BF6E-1DCD-3344-BC91-5B1E022A2236}" presName="composite" presStyleCnt="0"/>
      <dgm:spPr/>
    </dgm:pt>
    <dgm:pt modelId="{8BE6E343-EBF7-9143-8EC2-D6C6E56837B5}" type="pres">
      <dgm:prSet presAssocID="{5B53BF6E-1DCD-3344-BC91-5B1E022A2236}" presName="parentText" presStyleLbl="alignNode1" presStyleIdx="0" presStyleCnt="3">
        <dgm:presLayoutVars>
          <dgm:chMax val="1"/>
          <dgm:bulletEnabled val="1"/>
        </dgm:presLayoutVars>
      </dgm:prSet>
      <dgm:spPr/>
    </dgm:pt>
    <dgm:pt modelId="{646217F9-6C37-6248-82FE-BF4901C02AD9}" type="pres">
      <dgm:prSet presAssocID="{5B53BF6E-1DCD-3344-BC91-5B1E022A2236}" presName="descendantText" presStyleLbl="alignAcc1" presStyleIdx="0" presStyleCnt="3">
        <dgm:presLayoutVars>
          <dgm:bulletEnabled val="1"/>
        </dgm:presLayoutVars>
      </dgm:prSet>
      <dgm:spPr/>
    </dgm:pt>
    <dgm:pt modelId="{6E54B18A-6FC6-CC43-A447-E6F6068864D6}" type="pres">
      <dgm:prSet presAssocID="{C95C682A-D541-A645-B82D-98CAFA53F8D5}" presName="sp" presStyleCnt="0"/>
      <dgm:spPr/>
    </dgm:pt>
    <dgm:pt modelId="{D46AF29D-8085-5D42-955B-E7F8AE245007}" type="pres">
      <dgm:prSet presAssocID="{FDFDD18C-F03F-6F42-968E-A6EDB6D889CA}" presName="composite" presStyleCnt="0"/>
      <dgm:spPr/>
    </dgm:pt>
    <dgm:pt modelId="{B0DE5943-F757-B049-B6A8-597FCA98D55A}" type="pres">
      <dgm:prSet presAssocID="{FDFDD18C-F03F-6F42-968E-A6EDB6D889CA}" presName="parentText" presStyleLbl="alignNode1" presStyleIdx="1" presStyleCnt="3">
        <dgm:presLayoutVars>
          <dgm:chMax val="1"/>
          <dgm:bulletEnabled val="1"/>
        </dgm:presLayoutVars>
      </dgm:prSet>
      <dgm:spPr/>
    </dgm:pt>
    <dgm:pt modelId="{3928E41C-5363-3347-911C-7B6C2E15743E}" type="pres">
      <dgm:prSet presAssocID="{FDFDD18C-F03F-6F42-968E-A6EDB6D889CA}" presName="descendantText" presStyleLbl="alignAcc1" presStyleIdx="1" presStyleCnt="3">
        <dgm:presLayoutVars>
          <dgm:bulletEnabled val="1"/>
        </dgm:presLayoutVars>
      </dgm:prSet>
      <dgm:spPr/>
    </dgm:pt>
    <dgm:pt modelId="{6BEF53AC-3D43-1948-8F3B-A6371BC25F32}" type="pres">
      <dgm:prSet presAssocID="{A1A473BC-C4FF-A34C-B30E-EFD161AE3D59}" presName="sp" presStyleCnt="0"/>
      <dgm:spPr/>
    </dgm:pt>
    <dgm:pt modelId="{84631507-5A0B-FB41-9CC6-DB151B18DDFC}" type="pres">
      <dgm:prSet presAssocID="{017B5EE8-94F7-7741-BD9D-2587ABED1CCE}" presName="composite" presStyleCnt="0"/>
      <dgm:spPr/>
    </dgm:pt>
    <dgm:pt modelId="{7075BFA8-40A4-164C-B72C-D4C54369ADD7}" type="pres">
      <dgm:prSet presAssocID="{017B5EE8-94F7-7741-BD9D-2587ABED1CCE}" presName="parentText" presStyleLbl="alignNode1" presStyleIdx="2" presStyleCnt="3">
        <dgm:presLayoutVars>
          <dgm:chMax val="1"/>
          <dgm:bulletEnabled val="1"/>
        </dgm:presLayoutVars>
      </dgm:prSet>
      <dgm:spPr/>
    </dgm:pt>
    <dgm:pt modelId="{C7BAB34E-0619-374A-916F-DD7C96EDB491}" type="pres">
      <dgm:prSet presAssocID="{017B5EE8-94F7-7741-BD9D-2587ABED1CCE}" presName="descendantText" presStyleLbl="alignAcc1" presStyleIdx="2" presStyleCnt="3">
        <dgm:presLayoutVars>
          <dgm:bulletEnabled val="1"/>
        </dgm:presLayoutVars>
      </dgm:prSet>
      <dgm:spPr/>
    </dgm:pt>
  </dgm:ptLst>
  <dgm:cxnLst>
    <dgm:cxn modelId="{0A26700E-30BB-5E4E-9621-4A68DEFCF0D0}" type="presOf" srcId="{BE0863D6-9743-AD4B-A223-D59EA547A50C}" destId="{9F232982-B17E-BB44-8CC9-BC8D540E25AE}" srcOrd="0" destOrd="0" presId="urn:microsoft.com/office/officeart/2005/8/layout/chevron2"/>
    <dgm:cxn modelId="{F05B0056-3AD9-CB45-8557-3E7CFABE8A47}" type="presOf" srcId="{017B5EE8-94F7-7741-BD9D-2587ABED1CCE}" destId="{7075BFA8-40A4-164C-B72C-D4C54369ADD7}" srcOrd="0" destOrd="0" presId="urn:microsoft.com/office/officeart/2005/8/layout/chevron2"/>
    <dgm:cxn modelId="{4F2DF897-A8DA-7548-B70C-40B3A3D0A55B}" srcId="{5B53BF6E-1DCD-3344-BC91-5B1E022A2236}" destId="{BCE3A0FE-1B4E-B14E-9BD0-B072401CB14E}" srcOrd="0" destOrd="0" parTransId="{B5D86D41-8FFE-224C-A34B-5F01A12C774A}" sibTransId="{D4D56112-D4E4-5244-8AB6-DCFD94FE25B6}"/>
    <dgm:cxn modelId="{BF36D79C-3A92-9543-A8F0-817F63759EEC}" type="presOf" srcId="{CC17A5D7-BC36-A644-852D-915235F5E489}" destId="{C7BAB34E-0619-374A-916F-DD7C96EDB491}" srcOrd="0" destOrd="0" presId="urn:microsoft.com/office/officeart/2005/8/layout/chevron2"/>
    <dgm:cxn modelId="{3C1A39A8-9CC6-144D-9B2A-47B51DAFA3A3}" srcId="{BE0863D6-9743-AD4B-A223-D59EA547A50C}" destId="{FDFDD18C-F03F-6F42-968E-A6EDB6D889CA}" srcOrd="1" destOrd="0" parTransId="{AEC0536D-3640-394D-9243-1D1450808F78}" sibTransId="{A1A473BC-C4FF-A34C-B30E-EFD161AE3D59}"/>
    <dgm:cxn modelId="{181C2FAB-412B-904D-812B-08FCAA2014BC}" type="presOf" srcId="{BCE3A0FE-1B4E-B14E-9BD0-B072401CB14E}" destId="{646217F9-6C37-6248-82FE-BF4901C02AD9}" srcOrd="0" destOrd="0" presId="urn:microsoft.com/office/officeart/2005/8/layout/chevron2"/>
    <dgm:cxn modelId="{61ACCFB5-9305-B14B-86F9-BB83AE823893}" srcId="{017B5EE8-94F7-7741-BD9D-2587ABED1CCE}" destId="{CC17A5D7-BC36-A644-852D-915235F5E489}" srcOrd="0" destOrd="0" parTransId="{5AB961BC-FB28-E74D-B381-6A292083A0E0}" sibTransId="{75A30ED3-B807-0444-9330-67BBD2A12A5A}"/>
    <dgm:cxn modelId="{39250AB9-CE39-C546-9135-2228C40ABF8C}" type="presOf" srcId="{A86FC702-5B40-6F4F-9847-330243FDB706}" destId="{3928E41C-5363-3347-911C-7B6C2E15743E}" srcOrd="0" destOrd="0" presId="urn:microsoft.com/office/officeart/2005/8/layout/chevron2"/>
    <dgm:cxn modelId="{0FB0B7BC-6A93-2A40-90DC-6B70AC3129A8}" type="presOf" srcId="{5B53BF6E-1DCD-3344-BC91-5B1E022A2236}" destId="{8BE6E343-EBF7-9143-8EC2-D6C6E56837B5}" srcOrd="0" destOrd="0" presId="urn:microsoft.com/office/officeart/2005/8/layout/chevron2"/>
    <dgm:cxn modelId="{C04A23D4-9229-1D41-9D4F-C5659002FE6A}" srcId="{FDFDD18C-F03F-6F42-968E-A6EDB6D889CA}" destId="{A86FC702-5B40-6F4F-9847-330243FDB706}" srcOrd="0" destOrd="0" parTransId="{60E04FCF-6B4C-7C4F-A41B-8FB723710006}" sibTransId="{A5C40B70-0A28-A64E-B998-B0F753BE8723}"/>
    <dgm:cxn modelId="{B20D72D6-D993-D849-AACF-0E0F2D38FA6B}" srcId="{BE0863D6-9743-AD4B-A223-D59EA547A50C}" destId="{017B5EE8-94F7-7741-BD9D-2587ABED1CCE}" srcOrd="2" destOrd="0" parTransId="{BECAE003-4861-4145-B910-5ABDB6D06E5E}" sibTransId="{D941694F-8791-FA48-B60B-D966AE72CD94}"/>
    <dgm:cxn modelId="{DA6F3FE4-7FB5-274F-9EA1-15A50BCE5D16}" srcId="{BE0863D6-9743-AD4B-A223-D59EA547A50C}" destId="{5B53BF6E-1DCD-3344-BC91-5B1E022A2236}" srcOrd="0" destOrd="0" parTransId="{66B2BBD5-EBD4-2543-8EEF-107AB7281E65}" sibTransId="{C95C682A-D541-A645-B82D-98CAFA53F8D5}"/>
    <dgm:cxn modelId="{181C2EFA-FA1B-7544-A1D5-1AB55C75587D}" type="presOf" srcId="{FDFDD18C-F03F-6F42-968E-A6EDB6D889CA}" destId="{B0DE5943-F757-B049-B6A8-597FCA98D55A}" srcOrd="0" destOrd="0" presId="urn:microsoft.com/office/officeart/2005/8/layout/chevron2"/>
    <dgm:cxn modelId="{AB3213F7-2B9A-0447-AA95-C89720964B57}" type="presParOf" srcId="{9F232982-B17E-BB44-8CC9-BC8D540E25AE}" destId="{51168F52-8DA3-B049-AC28-FE77C8FAC9E1}" srcOrd="0" destOrd="0" presId="urn:microsoft.com/office/officeart/2005/8/layout/chevron2"/>
    <dgm:cxn modelId="{73C93AE4-3BA5-2542-8D24-08D0EA5986BC}" type="presParOf" srcId="{51168F52-8DA3-B049-AC28-FE77C8FAC9E1}" destId="{8BE6E343-EBF7-9143-8EC2-D6C6E56837B5}" srcOrd="0" destOrd="0" presId="urn:microsoft.com/office/officeart/2005/8/layout/chevron2"/>
    <dgm:cxn modelId="{4F7A7782-5578-FC44-BA97-EC24DF2FE2BA}" type="presParOf" srcId="{51168F52-8DA3-B049-AC28-FE77C8FAC9E1}" destId="{646217F9-6C37-6248-82FE-BF4901C02AD9}" srcOrd="1" destOrd="0" presId="urn:microsoft.com/office/officeart/2005/8/layout/chevron2"/>
    <dgm:cxn modelId="{268F6C84-382B-3F46-9834-8C21C25EB010}" type="presParOf" srcId="{9F232982-B17E-BB44-8CC9-BC8D540E25AE}" destId="{6E54B18A-6FC6-CC43-A447-E6F6068864D6}" srcOrd="1" destOrd="0" presId="urn:microsoft.com/office/officeart/2005/8/layout/chevron2"/>
    <dgm:cxn modelId="{0F3614C6-0E55-7D42-8789-87346554D44B}" type="presParOf" srcId="{9F232982-B17E-BB44-8CC9-BC8D540E25AE}" destId="{D46AF29D-8085-5D42-955B-E7F8AE245007}" srcOrd="2" destOrd="0" presId="urn:microsoft.com/office/officeart/2005/8/layout/chevron2"/>
    <dgm:cxn modelId="{CDA3E16E-4574-4040-A16C-023C9EE395E5}" type="presParOf" srcId="{D46AF29D-8085-5D42-955B-E7F8AE245007}" destId="{B0DE5943-F757-B049-B6A8-597FCA98D55A}" srcOrd="0" destOrd="0" presId="urn:microsoft.com/office/officeart/2005/8/layout/chevron2"/>
    <dgm:cxn modelId="{81873A85-5DFA-7848-B1F3-04EA6449572A}" type="presParOf" srcId="{D46AF29D-8085-5D42-955B-E7F8AE245007}" destId="{3928E41C-5363-3347-911C-7B6C2E15743E}" srcOrd="1" destOrd="0" presId="urn:microsoft.com/office/officeart/2005/8/layout/chevron2"/>
    <dgm:cxn modelId="{EF0B0A49-9375-D444-B381-19326295E0EB}" type="presParOf" srcId="{9F232982-B17E-BB44-8CC9-BC8D540E25AE}" destId="{6BEF53AC-3D43-1948-8F3B-A6371BC25F32}" srcOrd="3" destOrd="0" presId="urn:microsoft.com/office/officeart/2005/8/layout/chevron2"/>
    <dgm:cxn modelId="{F5643982-300F-5440-B41E-3F2653F06D6F}" type="presParOf" srcId="{9F232982-B17E-BB44-8CC9-BC8D540E25AE}" destId="{84631507-5A0B-FB41-9CC6-DB151B18DDFC}" srcOrd="4" destOrd="0" presId="urn:microsoft.com/office/officeart/2005/8/layout/chevron2"/>
    <dgm:cxn modelId="{02260665-0BFB-6746-B382-009ACDBC0A50}" type="presParOf" srcId="{84631507-5A0B-FB41-9CC6-DB151B18DDFC}" destId="{7075BFA8-40A4-164C-B72C-D4C54369ADD7}" srcOrd="0" destOrd="0" presId="urn:microsoft.com/office/officeart/2005/8/layout/chevron2"/>
    <dgm:cxn modelId="{D548975E-4DFF-784B-BFF2-E2A8DE0736A4}" type="presParOf" srcId="{84631507-5A0B-FB41-9CC6-DB151B18DDFC}" destId="{C7BAB34E-0619-374A-916F-DD7C96EDB491}"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E0863D6-9743-AD4B-A223-D59EA547A50C}"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de-DE"/>
        </a:p>
      </dgm:t>
    </dgm:pt>
    <dgm:pt modelId="{5B53BF6E-1DCD-3344-BC91-5B1E022A2236}">
      <dgm:prSet phldrT="[Text]" custT="1"/>
      <dgm:spPr>
        <a:solidFill>
          <a:schemeClr val="accent1">
            <a:lumMod val="75000"/>
          </a:schemeClr>
        </a:solidFill>
        <a:ln>
          <a:solidFill>
            <a:schemeClr val="accent3">
              <a:lumMod val="75000"/>
            </a:schemeClr>
          </a:solidFill>
        </a:ln>
      </dgm:spPr>
      <dgm:t>
        <a:bodyPr/>
        <a:lstStyle/>
        <a:p>
          <a:r>
            <a:rPr lang="de-DE" sz="2400" dirty="0"/>
            <a:t>10)</a:t>
          </a:r>
        </a:p>
      </dgm:t>
    </dgm:pt>
    <dgm:pt modelId="{66B2BBD5-EBD4-2543-8EEF-107AB7281E65}" type="parTrans" cxnId="{DA6F3FE4-7FB5-274F-9EA1-15A50BCE5D16}">
      <dgm:prSet/>
      <dgm:spPr/>
      <dgm:t>
        <a:bodyPr/>
        <a:lstStyle/>
        <a:p>
          <a:endParaRPr lang="de-DE" sz="1400"/>
        </a:p>
      </dgm:t>
    </dgm:pt>
    <dgm:pt modelId="{C95C682A-D541-A645-B82D-98CAFA53F8D5}" type="sibTrans" cxnId="{DA6F3FE4-7FB5-274F-9EA1-15A50BCE5D16}">
      <dgm:prSet/>
      <dgm:spPr/>
      <dgm:t>
        <a:bodyPr/>
        <a:lstStyle/>
        <a:p>
          <a:endParaRPr lang="de-DE" sz="1400"/>
        </a:p>
      </dgm:t>
    </dgm:pt>
    <dgm:pt modelId="{BCE3A0FE-1B4E-B14E-9BD0-B072401CB14E}">
      <dgm:prSet phldrT="[Text]" custT="1"/>
      <dgm:spPr>
        <a:ln>
          <a:solidFill>
            <a:schemeClr val="accent3">
              <a:lumMod val="75000"/>
            </a:schemeClr>
          </a:solidFill>
        </a:ln>
      </dgm:spPr>
      <dgm:t>
        <a:bodyPr/>
        <a:lstStyle/>
        <a:p>
          <a:pPr>
            <a:buClrTx/>
            <a:buSzTx/>
            <a:buFont typeface="Arial" panose="020B0604020202020204" pitchFamily="34" charset="0"/>
            <a:buChar char="•"/>
          </a:pPr>
          <a:r>
            <a:rPr lang="de-DE" sz="2400" b="0" dirty="0">
              <a:latin typeface="Optima" panose="02000503060000020004" pitchFamily="2" charset="0"/>
            </a:rPr>
            <a:t>Literaturverzeichnis</a:t>
          </a:r>
          <a:endParaRPr lang="de-DE" sz="2400" b="0" dirty="0"/>
        </a:p>
      </dgm:t>
    </dgm:pt>
    <dgm:pt modelId="{B5D86D41-8FFE-224C-A34B-5F01A12C774A}" type="parTrans" cxnId="{4F2DF897-A8DA-7548-B70C-40B3A3D0A55B}">
      <dgm:prSet/>
      <dgm:spPr/>
      <dgm:t>
        <a:bodyPr/>
        <a:lstStyle/>
        <a:p>
          <a:endParaRPr lang="de-DE" sz="1400"/>
        </a:p>
      </dgm:t>
    </dgm:pt>
    <dgm:pt modelId="{D4D56112-D4E4-5244-8AB6-DCFD94FE25B6}" type="sibTrans" cxnId="{4F2DF897-A8DA-7548-B70C-40B3A3D0A55B}">
      <dgm:prSet/>
      <dgm:spPr/>
      <dgm:t>
        <a:bodyPr/>
        <a:lstStyle/>
        <a:p>
          <a:endParaRPr lang="de-DE" sz="1400"/>
        </a:p>
      </dgm:t>
    </dgm:pt>
    <dgm:pt modelId="{9F232982-B17E-BB44-8CC9-BC8D540E25AE}" type="pres">
      <dgm:prSet presAssocID="{BE0863D6-9743-AD4B-A223-D59EA547A50C}" presName="linearFlow" presStyleCnt="0">
        <dgm:presLayoutVars>
          <dgm:dir/>
          <dgm:animLvl val="lvl"/>
          <dgm:resizeHandles val="exact"/>
        </dgm:presLayoutVars>
      </dgm:prSet>
      <dgm:spPr/>
    </dgm:pt>
    <dgm:pt modelId="{51168F52-8DA3-B049-AC28-FE77C8FAC9E1}" type="pres">
      <dgm:prSet presAssocID="{5B53BF6E-1DCD-3344-BC91-5B1E022A2236}" presName="composite" presStyleCnt="0"/>
      <dgm:spPr/>
    </dgm:pt>
    <dgm:pt modelId="{8BE6E343-EBF7-9143-8EC2-D6C6E56837B5}" type="pres">
      <dgm:prSet presAssocID="{5B53BF6E-1DCD-3344-BC91-5B1E022A2236}" presName="parentText" presStyleLbl="alignNode1" presStyleIdx="0" presStyleCnt="1">
        <dgm:presLayoutVars>
          <dgm:chMax val="1"/>
          <dgm:bulletEnabled val="1"/>
        </dgm:presLayoutVars>
      </dgm:prSet>
      <dgm:spPr/>
    </dgm:pt>
    <dgm:pt modelId="{646217F9-6C37-6248-82FE-BF4901C02AD9}" type="pres">
      <dgm:prSet presAssocID="{5B53BF6E-1DCD-3344-BC91-5B1E022A2236}" presName="descendantText" presStyleLbl="alignAcc1" presStyleIdx="0" presStyleCnt="1">
        <dgm:presLayoutVars>
          <dgm:bulletEnabled val="1"/>
        </dgm:presLayoutVars>
      </dgm:prSet>
      <dgm:spPr/>
    </dgm:pt>
  </dgm:ptLst>
  <dgm:cxnLst>
    <dgm:cxn modelId="{0A26700E-30BB-5E4E-9621-4A68DEFCF0D0}" type="presOf" srcId="{BE0863D6-9743-AD4B-A223-D59EA547A50C}" destId="{9F232982-B17E-BB44-8CC9-BC8D540E25AE}" srcOrd="0" destOrd="0" presId="urn:microsoft.com/office/officeart/2005/8/layout/chevron2"/>
    <dgm:cxn modelId="{4F2DF897-A8DA-7548-B70C-40B3A3D0A55B}" srcId="{5B53BF6E-1DCD-3344-BC91-5B1E022A2236}" destId="{BCE3A0FE-1B4E-B14E-9BD0-B072401CB14E}" srcOrd="0" destOrd="0" parTransId="{B5D86D41-8FFE-224C-A34B-5F01A12C774A}" sibTransId="{D4D56112-D4E4-5244-8AB6-DCFD94FE25B6}"/>
    <dgm:cxn modelId="{181C2FAB-412B-904D-812B-08FCAA2014BC}" type="presOf" srcId="{BCE3A0FE-1B4E-B14E-9BD0-B072401CB14E}" destId="{646217F9-6C37-6248-82FE-BF4901C02AD9}" srcOrd="0" destOrd="0" presId="urn:microsoft.com/office/officeart/2005/8/layout/chevron2"/>
    <dgm:cxn modelId="{0FB0B7BC-6A93-2A40-90DC-6B70AC3129A8}" type="presOf" srcId="{5B53BF6E-1DCD-3344-BC91-5B1E022A2236}" destId="{8BE6E343-EBF7-9143-8EC2-D6C6E56837B5}" srcOrd="0" destOrd="0" presId="urn:microsoft.com/office/officeart/2005/8/layout/chevron2"/>
    <dgm:cxn modelId="{DA6F3FE4-7FB5-274F-9EA1-15A50BCE5D16}" srcId="{BE0863D6-9743-AD4B-A223-D59EA547A50C}" destId="{5B53BF6E-1DCD-3344-BC91-5B1E022A2236}" srcOrd="0" destOrd="0" parTransId="{66B2BBD5-EBD4-2543-8EEF-107AB7281E65}" sibTransId="{C95C682A-D541-A645-B82D-98CAFA53F8D5}"/>
    <dgm:cxn modelId="{AB3213F7-2B9A-0447-AA95-C89720964B57}" type="presParOf" srcId="{9F232982-B17E-BB44-8CC9-BC8D540E25AE}" destId="{51168F52-8DA3-B049-AC28-FE77C8FAC9E1}" srcOrd="0" destOrd="0" presId="urn:microsoft.com/office/officeart/2005/8/layout/chevron2"/>
    <dgm:cxn modelId="{73C93AE4-3BA5-2542-8D24-08D0EA5986BC}" type="presParOf" srcId="{51168F52-8DA3-B049-AC28-FE77C8FAC9E1}" destId="{8BE6E343-EBF7-9143-8EC2-D6C6E56837B5}" srcOrd="0" destOrd="0" presId="urn:microsoft.com/office/officeart/2005/8/layout/chevron2"/>
    <dgm:cxn modelId="{4F7A7782-5578-FC44-BA97-EC24DF2FE2BA}" type="presParOf" srcId="{51168F52-8DA3-B049-AC28-FE77C8FAC9E1}" destId="{646217F9-6C37-6248-82FE-BF4901C02AD9}"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0863D6-9743-AD4B-A223-D59EA547A50C}"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de-DE"/>
        </a:p>
      </dgm:t>
    </dgm:pt>
    <dgm:pt modelId="{5B53BF6E-1DCD-3344-BC91-5B1E022A2236}">
      <dgm:prSet phldrT="[Text]" custT="1"/>
      <dgm:spPr>
        <a:solidFill>
          <a:schemeClr val="accent1">
            <a:lumMod val="75000"/>
          </a:schemeClr>
        </a:solidFill>
        <a:ln>
          <a:solidFill>
            <a:schemeClr val="accent3">
              <a:lumMod val="75000"/>
            </a:schemeClr>
          </a:solidFill>
        </a:ln>
      </dgm:spPr>
      <dgm:t>
        <a:bodyPr/>
        <a:lstStyle/>
        <a:p>
          <a:r>
            <a:rPr lang="de-DE" sz="2400"/>
            <a:t>1)</a:t>
          </a:r>
        </a:p>
      </dgm:t>
    </dgm:pt>
    <dgm:pt modelId="{66B2BBD5-EBD4-2543-8EEF-107AB7281E65}" type="parTrans" cxnId="{DA6F3FE4-7FB5-274F-9EA1-15A50BCE5D16}">
      <dgm:prSet/>
      <dgm:spPr/>
      <dgm:t>
        <a:bodyPr/>
        <a:lstStyle/>
        <a:p>
          <a:endParaRPr lang="de-DE" sz="1400"/>
        </a:p>
      </dgm:t>
    </dgm:pt>
    <dgm:pt modelId="{C95C682A-D541-A645-B82D-98CAFA53F8D5}" type="sibTrans" cxnId="{DA6F3FE4-7FB5-274F-9EA1-15A50BCE5D16}">
      <dgm:prSet/>
      <dgm:spPr/>
      <dgm:t>
        <a:bodyPr/>
        <a:lstStyle/>
        <a:p>
          <a:endParaRPr lang="de-DE" sz="1400"/>
        </a:p>
      </dgm:t>
    </dgm:pt>
    <dgm:pt modelId="{BCE3A0FE-1B4E-B14E-9BD0-B072401CB14E}">
      <dgm:prSet phldrT="[Text]" custT="1"/>
      <dgm:spPr>
        <a:ln>
          <a:solidFill>
            <a:schemeClr val="accent3">
              <a:lumMod val="75000"/>
            </a:schemeClr>
          </a:solidFill>
        </a:ln>
      </dgm:spPr>
      <dgm:t>
        <a:bodyPr/>
        <a:lstStyle/>
        <a:p>
          <a:pPr>
            <a:buClrTx/>
            <a:buSzTx/>
            <a:buFont typeface="Arial" panose="020B0604020202020204" pitchFamily="34" charset="0"/>
            <a:buChar char="•"/>
          </a:pPr>
          <a:r>
            <a:rPr lang="de-DE" sz="2400" b="0" dirty="0">
              <a:latin typeface="Optima" panose="02000503060000020004" pitchFamily="2" charset="0"/>
            </a:rPr>
            <a:t>Idee und Zielsetzung</a:t>
          </a:r>
          <a:endParaRPr lang="de-DE" sz="2400" b="0" dirty="0"/>
        </a:p>
      </dgm:t>
    </dgm:pt>
    <dgm:pt modelId="{B5D86D41-8FFE-224C-A34B-5F01A12C774A}" type="parTrans" cxnId="{4F2DF897-A8DA-7548-B70C-40B3A3D0A55B}">
      <dgm:prSet/>
      <dgm:spPr/>
      <dgm:t>
        <a:bodyPr/>
        <a:lstStyle/>
        <a:p>
          <a:endParaRPr lang="de-DE" sz="1400"/>
        </a:p>
      </dgm:t>
    </dgm:pt>
    <dgm:pt modelId="{D4D56112-D4E4-5244-8AB6-DCFD94FE25B6}" type="sibTrans" cxnId="{4F2DF897-A8DA-7548-B70C-40B3A3D0A55B}">
      <dgm:prSet/>
      <dgm:spPr/>
      <dgm:t>
        <a:bodyPr/>
        <a:lstStyle/>
        <a:p>
          <a:endParaRPr lang="de-DE" sz="1400"/>
        </a:p>
      </dgm:t>
    </dgm:pt>
    <dgm:pt modelId="{FDFDD18C-F03F-6F42-968E-A6EDB6D889CA}">
      <dgm:prSet phldrT="[Text]" custT="1"/>
      <dgm:spPr>
        <a:solidFill>
          <a:schemeClr val="accent1">
            <a:lumMod val="75000"/>
          </a:schemeClr>
        </a:solidFill>
        <a:ln>
          <a:solidFill>
            <a:schemeClr val="accent3">
              <a:lumMod val="75000"/>
            </a:schemeClr>
          </a:solidFill>
        </a:ln>
      </dgm:spPr>
      <dgm:t>
        <a:bodyPr/>
        <a:lstStyle/>
        <a:p>
          <a:r>
            <a:rPr lang="de-DE" sz="2400"/>
            <a:t>2)</a:t>
          </a:r>
        </a:p>
      </dgm:t>
    </dgm:pt>
    <dgm:pt modelId="{AEC0536D-3640-394D-9243-1D1450808F78}" type="parTrans" cxnId="{3C1A39A8-9CC6-144D-9B2A-47B51DAFA3A3}">
      <dgm:prSet/>
      <dgm:spPr/>
      <dgm:t>
        <a:bodyPr/>
        <a:lstStyle/>
        <a:p>
          <a:endParaRPr lang="de-DE" sz="1400"/>
        </a:p>
      </dgm:t>
    </dgm:pt>
    <dgm:pt modelId="{A1A473BC-C4FF-A34C-B30E-EFD161AE3D59}" type="sibTrans" cxnId="{3C1A39A8-9CC6-144D-9B2A-47B51DAFA3A3}">
      <dgm:prSet/>
      <dgm:spPr/>
      <dgm:t>
        <a:bodyPr/>
        <a:lstStyle/>
        <a:p>
          <a:endParaRPr lang="de-DE" sz="1400"/>
        </a:p>
      </dgm:t>
    </dgm:pt>
    <dgm:pt modelId="{A86FC702-5B40-6F4F-9847-330243FDB706}">
      <dgm:prSet phldrT="[Text]" custT="1"/>
      <dgm:spPr>
        <a:ln>
          <a:solidFill>
            <a:schemeClr val="accent3">
              <a:lumMod val="75000"/>
            </a:schemeClr>
          </a:solidFill>
        </a:ln>
      </dgm:spPr>
      <dgm:t>
        <a:bodyPr/>
        <a:lstStyle/>
        <a:p>
          <a:pPr>
            <a:buClrTx/>
            <a:buSzTx/>
            <a:buFont typeface="Arial" panose="020B0604020202020204" pitchFamily="34" charset="0"/>
            <a:buChar char="•"/>
          </a:pPr>
          <a:r>
            <a:rPr lang="de-DE" sz="2400" b="1" dirty="0">
              <a:latin typeface="Optima" panose="02000503060000020004" pitchFamily="2" charset="0"/>
            </a:rPr>
            <a:t>Grundlagen der Zeitreihenanalyse</a:t>
          </a:r>
          <a:endParaRPr lang="de-DE" sz="2400" b="1" dirty="0"/>
        </a:p>
      </dgm:t>
    </dgm:pt>
    <dgm:pt modelId="{60E04FCF-6B4C-7C4F-A41B-8FB723710006}" type="parTrans" cxnId="{C04A23D4-9229-1D41-9D4F-C5659002FE6A}">
      <dgm:prSet/>
      <dgm:spPr/>
      <dgm:t>
        <a:bodyPr/>
        <a:lstStyle/>
        <a:p>
          <a:endParaRPr lang="de-DE" sz="1400"/>
        </a:p>
      </dgm:t>
    </dgm:pt>
    <dgm:pt modelId="{A5C40B70-0A28-A64E-B998-B0F753BE8723}" type="sibTrans" cxnId="{C04A23D4-9229-1D41-9D4F-C5659002FE6A}">
      <dgm:prSet/>
      <dgm:spPr/>
      <dgm:t>
        <a:bodyPr/>
        <a:lstStyle/>
        <a:p>
          <a:endParaRPr lang="de-DE" sz="1400"/>
        </a:p>
      </dgm:t>
    </dgm:pt>
    <dgm:pt modelId="{017B5EE8-94F7-7741-BD9D-2587ABED1CCE}">
      <dgm:prSet phldrT="[Text]" custT="1"/>
      <dgm:spPr>
        <a:solidFill>
          <a:schemeClr val="accent1">
            <a:lumMod val="75000"/>
          </a:schemeClr>
        </a:solidFill>
        <a:ln>
          <a:solidFill>
            <a:schemeClr val="accent3">
              <a:lumMod val="75000"/>
            </a:schemeClr>
          </a:solidFill>
        </a:ln>
      </dgm:spPr>
      <dgm:t>
        <a:bodyPr/>
        <a:lstStyle/>
        <a:p>
          <a:r>
            <a:rPr lang="de-DE" sz="2400"/>
            <a:t>3)</a:t>
          </a:r>
        </a:p>
      </dgm:t>
    </dgm:pt>
    <dgm:pt modelId="{BECAE003-4861-4145-B910-5ABDB6D06E5E}" type="parTrans" cxnId="{B20D72D6-D993-D849-AACF-0E0F2D38FA6B}">
      <dgm:prSet/>
      <dgm:spPr/>
      <dgm:t>
        <a:bodyPr/>
        <a:lstStyle/>
        <a:p>
          <a:endParaRPr lang="de-DE" sz="1400"/>
        </a:p>
      </dgm:t>
    </dgm:pt>
    <dgm:pt modelId="{D941694F-8791-FA48-B60B-D966AE72CD94}" type="sibTrans" cxnId="{B20D72D6-D993-D849-AACF-0E0F2D38FA6B}">
      <dgm:prSet/>
      <dgm:spPr/>
      <dgm:t>
        <a:bodyPr/>
        <a:lstStyle/>
        <a:p>
          <a:endParaRPr lang="de-DE" sz="1400"/>
        </a:p>
      </dgm:t>
    </dgm:pt>
    <dgm:pt modelId="{CC17A5D7-BC36-A644-852D-915235F5E489}">
      <dgm:prSet phldrT="[Text]" custT="1"/>
      <dgm:spPr>
        <a:ln>
          <a:solidFill>
            <a:schemeClr val="accent3">
              <a:lumMod val="75000"/>
            </a:schemeClr>
          </a:solidFill>
        </a:ln>
      </dgm:spPr>
      <dgm:t>
        <a:bodyPr/>
        <a:lstStyle/>
        <a:p>
          <a:r>
            <a:rPr lang="de-DE" sz="2400" dirty="0">
              <a:latin typeface="Optima" panose="02000503060000020004" pitchFamily="2" charset="0"/>
            </a:rPr>
            <a:t>Hauptkriterium für jegliche Zeitreihenanalyse</a:t>
          </a:r>
          <a:endParaRPr lang="de-DE" sz="2400" dirty="0"/>
        </a:p>
      </dgm:t>
    </dgm:pt>
    <dgm:pt modelId="{5AB961BC-FB28-E74D-B381-6A292083A0E0}" type="parTrans" cxnId="{61ACCFB5-9305-B14B-86F9-BB83AE823893}">
      <dgm:prSet/>
      <dgm:spPr/>
      <dgm:t>
        <a:bodyPr/>
        <a:lstStyle/>
        <a:p>
          <a:endParaRPr lang="de-DE" sz="1400"/>
        </a:p>
      </dgm:t>
    </dgm:pt>
    <dgm:pt modelId="{75A30ED3-B807-0444-9330-67BBD2A12A5A}" type="sibTrans" cxnId="{61ACCFB5-9305-B14B-86F9-BB83AE823893}">
      <dgm:prSet/>
      <dgm:spPr/>
      <dgm:t>
        <a:bodyPr/>
        <a:lstStyle/>
        <a:p>
          <a:endParaRPr lang="de-DE" sz="1400"/>
        </a:p>
      </dgm:t>
    </dgm:pt>
    <dgm:pt modelId="{9F232982-B17E-BB44-8CC9-BC8D540E25AE}" type="pres">
      <dgm:prSet presAssocID="{BE0863D6-9743-AD4B-A223-D59EA547A50C}" presName="linearFlow" presStyleCnt="0">
        <dgm:presLayoutVars>
          <dgm:dir/>
          <dgm:animLvl val="lvl"/>
          <dgm:resizeHandles val="exact"/>
        </dgm:presLayoutVars>
      </dgm:prSet>
      <dgm:spPr/>
    </dgm:pt>
    <dgm:pt modelId="{51168F52-8DA3-B049-AC28-FE77C8FAC9E1}" type="pres">
      <dgm:prSet presAssocID="{5B53BF6E-1DCD-3344-BC91-5B1E022A2236}" presName="composite" presStyleCnt="0"/>
      <dgm:spPr/>
    </dgm:pt>
    <dgm:pt modelId="{8BE6E343-EBF7-9143-8EC2-D6C6E56837B5}" type="pres">
      <dgm:prSet presAssocID="{5B53BF6E-1DCD-3344-BC91-5B1E022A2236}" presName="parentText" presStyleLbl="alignNode1" presStyleIdx="0" presStyleCnt="3">
        <dgm:presLayoutVars>
          <dgm:chMax val="1"/>
          <dgm:bulletEnabled val="1"/>
        </dgm:presLayoutVars>
      </dgm:prSet>
      <dgm:spPr/>
    </dgm:pt>
    <dgm:pt modelId="{646217F9-6C37-6248-82FE-BF4901C02AD9}" type="pres">
      <dgm:prSet presAssocID="{5B53BF6E-1DCD-3344-BC91-5B1E022A2236}" presName="descendantText" presStyleLbl="alignAcc1" presStyleIdx="0" presStyleCnt="3">
        <dgm:presLayoutVars>
          <dgm:bulletEnabled val="1"/>
        </dgm:presLayoutVars>
      </dgm:prSet>
      <dgm:spPr/>
    </dgm:pt>
    <dgm:pt modelId="{6E54B18A-6FC6-CC43-A447-E6F6068864D6}" type="pres">
      <dgm:prSet presAssocID="{C95C682A-D541-A645-B82D-98CAFA53F8D5}" presName="sp" presStyleCnt="0"/>
      <dgm:spPr/>
    </dgm:pt>
    <dgm:pt modelId="{D46AF29D-8085-5D42-955B-E7F8AE245007}" type="pres">
      <dgm:prSet presAssocID="{FDFDD18C-F03F-6F42-968E-A6EDB6D889CA}" presName="composite" presStyleCnt="0"/>
      <dgm:spPr/>
    </dgm:pt>
    <dgm:pt modelId="{B0DE5943-F757-B049-B6A8-597FCA98D55A}" type="pres">
      <dgm:prSet presAssocID="{FDFDD18C-F03F-6F42-968E-A6EDB6D889CA}" presName="parentText" presStyleLbl="alignNode1" presStyleIdx="1" presStyleCnt="3">
        <dgm:presLayoutVars>
          <dgm:chMax val="1"/>
          <dgm:bulletEnabled val="1"/>
        </dgm:presLayoutVars>
      </dgm:prSet>
      <dgm:spPr/>
    </dgm:pt>
    <dgm:pt modelId="{3928E41C-5363-3347-911C-7B6C2E15743E}" type="pres">
      <dgm:prSet presAssocID="{FDFDD18C-F03F-6F42-968E-A6EDB6D889CA}" presName="descendantText" presStyleLbl="alignAcc1" presStyleIdx="1" presStyleCnt="3">
        <dgm:presLayoutVars>
          <dgm:bulletEnabled val="1"/>
        </dgm:presLayoutVars>
      </dgm:prSet>
      <dgm:spPr/>
    </dgm:pt>
    <dgm:pt modelId="{6BEF53AC-3D43-1948-8F3B-A6371BC25F32}" type="pres">
      <dgm:prSet presAssocID="{A1A473BC-C4FF-A34C-B30E-EFD161AE3D59}" presName="sp" presStyleCnt="0"/>
      <dgm:spPr/>
    </dgm:pt>
    <dgm:pt modelId="{84631507-5A0B-FB41-9CC6-DB151B18DDFC}" type="pres">
      <dgm:prSet presAssocID="{017B5EE8-94F7-7741-BD9D-2587ABED1CCE}" presName="composite" presStyleCnt="0"/>
      <dgm:spPr/>
    </dgm:pt>
    <dgm:pt modelId="{7075BFA8-40A4-164C-B72C-D4C54369ADD7}" type="pres">
      <dgm:prSet presAssocID="{017B5EE8-94F7-7741-BD9D-2587ABED1CCE}" presName="parentText" presStyleLbl="alignNode1" presStyleIdx="2" presStyleCnt="3">
        <dgm:presLayoutVars>
          <dgm:chMax val="1"/>
          <dgm:bulletEnabled val="1"/>
        </dgm:presLayoutVars>
      </dgm:prSet>
      <dgm:spPr/>
    </dgm:pt>
    <dgm:pt modelId="{C7BAB34E-0619-374A-916F-DD7C96EDB491}" type="pres">
      <dgm:prSet presAssocID="{017B5EE8-94F7-7741-BD9D-2587ABED1CCE}" presName="descendantText" presStyleLbl="alignAcc1" presStyleIdx="2" presStyleCnt="3">
        <dgm:presLayoutVars>
          <dgm:bulletEnabled val="1"/>
        </dgm:presLayoutVars>
      </dgm:prSet>
      <dgm:spPr/>
    </dgm:pt>
  </dgm:ptLst>
  <dgm:cxnLst>
    <dgm:cxn modelId="{0A26700E-30BB-5E4E-9621-4A68DEFCF0D0}" type="presOf" srcId="{BE0863D6-9743-AD4B-A223-D59EA547A50C}" destId="{9F232982-B17E-BB44-8CC9-BC8D540E25AE}" srcOrd="0" destOrd="0" presId="urn:microsoft.com/office/officeart/2005/8/layout/chevron2"/>
    <dgm:cxn modelId="{F05B0056-3AD9-CB45-8557-3E7CFABE8A47}" type="presOf" srcId="{017B5EE8-94F7-7741-BD9D-2587ABED1CCE}" destId="{7075BFA8-40A4-164C-B72C-D4C54369ADD7}" srcOrd="0" destOrd="0" presId="urn:microsoft.com/office/officeart/2005/8/layout/chevron2"/>
    <dgm:cxn modelId="{4F2DF897-A8DA-7548-B70C-40B3A3D0A55B}" srcId="{5B53BF6E-1DCD-3344-BC91-5B1E022A2236}" destId="{BCE3A0FE-1B4E-B14E-9BD0-B072401CB14E}" srcOrd="0" destOrd="0" parTransId="{B5D86D41-8FFE-224C-A34B-5F01A12C774A}" sibTransId="{D4D56112-D4E4-5244-8AB6-DCFD94FE25B6}"/>
    <dgm:cxn modelId="{BF36D79C-3A92-9543-A8F0-817F63759EEC}" type="presOf" srcId="{CC17A5D7-BC36-A644-852D-915235F5E489}" destId="{C7BAB34E-0619-374A-916F-DD7C96EDB491}" srcOrd="0" destOrd="0" presId="urn:microsoft.com/office/officeart/2005/8/layout/chevron2"/>
    <dgm:cxn modelId="{3C1A39A8-9CC6-144D-9B2A-47B51DAFA3A3}" srcId="{BE0863D6-9743-AD4B-A223-D59EA547A50C}" destId="{FDFDD18C-F03F-6F42-968E-A6EDB6D889CA}" srcOrd="1" destOrd="0" parTransId="{AEC0536D-3640-394D-9243-1D1450808F78}" sibTransId="{A1A473BC-C4FF-A34C-B30E-EFD161AE3D59}"/>
    <dgm:cxn modelId="{181C2FAB-412B-904D-812B-08FCAA2014BC}" type="presOf" srcId="{BCE3A0FE-1B4E-B14E-9BD0-B072401CB14E}" destId="{646217F9-6C37-6248-82FE-BF4901C02AD9}" srcOrd="0" destOrd="0" presId="urn:microsoft.com/office/officeart/2005/8/layout/chevron2"/>
    <dgm:cxn modelId="{61ACCFB5-9305-B14B-86F9-BB83AE823893}" srcId="{017B5EE8-94F7-7741-BD9D-2587ABED1CCE}" destId="{CC17A5D7-BC36-A644-852D-915235F5E489}" srcOrd="0" destOrd="0" parTransId="{5AB961BC-FB28-E74D-B381-6A292083A0E0}" sibTransId="{75A30ED3-B807-0444-9330-67BBD2A12A5A}"/>
    <dgm:cxn modelId="{39250AB9-CE39-C546-9135-2228C40ABF8C}" type="presOf" srcId="{A86FC702-5B40-6F4F-9847-330243FDB706}" destId="{3928E41C-5363-3347-911C-7B6C2E15743E}" srcOrd="0" destOrd="0" presId="urn:microsoft.com/office/officeart/2005/8/layout/chevron2"/>
    <dgm:cxn modelId="{0FB0B7BC-6A93-2A40-90DC-6B70AC3129A8}" type="presOf" srcId="{5B53BF6E-1DCD-3344-BC91-5B1E022A2236}" destId="{8BE6E343-EBF7-9143-8EC2-D6C6E56837B5}" srcOrd="0" destOrd="0" presId="urn:microsoft.com/office/officeart/2005/8/layout/chevron2"/>
    <dgm:cxn modelId="{C04A23D4-9229-1D41-9D4F-C5659002FE6A}" srcId="{FDFDD18C-F03F-6F42-968E-A6EDB6D889CA}" destId="{A86FC702-5B40-6F4F-9847-330243FDB706}" srcOrd="0" destOrd="0" parTransId="{60E04FCF-6B4C-7C4F-A41B-8FB723710006}" sibTransId="{A5C40B70-0A28-A64E-B998-B0F753BE8723}"/>
    <dgm:cxn modelId="{B20D72D6-D993-D849-AACF-0E0F2D38FA6B}" srcId="{BE0863D6-9743-AD4B-A223-D59EA547A50C}" destId="{017B5EE8-94F7-7741-BD9D-2587ABED1CCE}" srcOrd="2" destOrd="0" parTransId="{BECAE003-4861-4145-B910-5ABDB6D06E5E}" sibTransId="{D941694F-8791-FA48-B60B-D966AE72CD94}"/>
    <dgm:cxn modelId="{DA6F3FE4-7FB5-274F-9EA1-15A50BCE5D16}" srcId="{BE0863D6-9743-AD4B-A223-D59EA547A50C}" destId="{5B53BF6E-1DCD-3344-BC91-5B1E022A2236}" srcOrd="0" destOrd="0" parTransId="{66B2BBD5-EBD4-2543-8EEF-107AB7281E65}" sibTransId="{C95C682A-D541-A645-B82D-98CAFA53F8D5}"/>
    <dgm:cxn modelId="{181C2EFA-FA1B-7544-A1D5-1AB55C75587D}" type="presOf" srcId="{FDFDD18C-F03F-6F42-968E-A6EDB6D889CA}" destId="{B0DE5943-F757-B049-B6A8-597FCA98D55A}" srcOrd="0" destOrd="0" presId="urn:microsoft.com/office/officeart/2005/8/layout/chevron2"/>
    <dgm:cxn modelId="{AB3213F7-2B9A-0447-AA95-C89720964B57}" type="presParOf" srcId="{9F232982-B17E-BB44-8CC9-BC8D540E25AE}" destId="{51168F52-8DA3-B049-AC28-FE77C8FAC9E1}" srcOrd="0" destOrd="0" presId="urn:microsoft.com/office/officeart/2005/8/layout/chevron2"/>
    <dgm:cxn modelId="{73C93AE4-3BA5-2542-8D24-08D0EA5986BC}" type="presParOf" srcId="{51168F52-8DA3-B049-AC28-FE77C8FAC9E1}" destId="{8BE6E343-EBF7-9143-8EC2-D6C6E56837B5}" srcOrd="0" destOrd="0" presId="urn:microsoft.com/office/officeart/2005/8/layout/chevron2"/>
    <dgm:cxn modelId="{4F7A7782-5578-FC44-BA97-EC24DF2FE2BA}" type="presParOf" srcId="{51168F52-8DA3-B049-AC28-FE77C8FAC9E1}" destId="{646217F9-6C37-6248-82FE-BF4901C02AD9}" srcOrd="1" destOrd="0" presId="urn:microsoft.com/office/officeart/2005/8/layout/chevron2"/>
    <dgm:cxn modelId="{268F6C84-382B-3F46-9834-8C21C25EB010}" type="presParOf" srcId="{9F232982-B17E-BB44-8CC9-BC8D540E25AE}" destId="{6E54B18A-6FC6-CC43-A447-E6F6068864D6}" srcOrd="1" destOrd="0" presId="urn:microsoft.com/office/officeart/2005/8/layout/chevron2"/>
    <dgm:cxn modelId="{0F3614C6-0E55-7D42-8789-87346554D44B}" type="presParOf" srcId="{9F232982-B17E-BB44-8CC9-BC8D540E25AE}" destId="{D46AF29D-8085-5D42-955B-E7F8AE245007}" srcOrd="2" destOrd="0" presId="urn:microsoft.com/office/officeart/2005/8/layout/chevron2"/>
    <dgm:cxn modelId="{CDA3E16E-4574-4040-A16C-023C9EE395E5}" type="presParOf" srcId="{D46AF29D-8085-5D42-955B-E7F8AE245007}" destId="{B0DE5943-F757-B049-B6A8-597FCA98D55A}" srcOrd="0" destOrd="0" presId="urn:microsoft.com/office/officeart/2005/8/layout/chevron2"/>
    <dgm:cxn modelId="{81873A85-5DFA-7848-B1F3-04EA6449572A}" type="presParOf" srcId="{D46AF29D-8085-5D42-955B-E7F8AE245007}" destId="{3928E41C-5363-3347-911C-7B6C2E15743E}" srcOrd="1" destOrd="0" presId="urn:microsoft.com/office/officeart/2005/8/layout/chevron2"/>
    <dgm:cxn modelId="{EF0B0A49-9375-D444-B381-19326295E0EB}" type="presParOf" srcId="{9F232982-B17E-BB44-8CC9-BC8D540E25AE}" destId="{6BEF53AC-3D43-1948-8F3B-A6371BC25F32}" srcOrd="3" destOrd="0" presId="urn:microsoft.com/office/officeart/2005/8/layout/chevron2"/>
    <dgm:cxn modelId="{F5643982-300F-5440-B41E-3F2653F06D6F}" type="presParOf" srcId="{9F232982-B17E-BB44-8CC9-BC8D540E25AE}" destId="{84631507-5A0B-FB41-9CC6-DB151B18DDFC}" srcOrd="4" destOrd="0" presId="urn:microsoft.com/office/officeart/2005/8/layout/chevron2"/>
    <dgm:cxn modelId="{02260665-0BFB-6746-B382-009ACDBC0A50}" type="presParOf" srcId="{84631507-5A0B-FB41-9CC6-DB151B18DDFC}" destId="{7075BFA8-40A4-164C-B72C-D4C54369ADD7}" srcOrd="0" destOrd="0" presId="urn:microsoft.com/office/officeart/2005/8/layout/chevron2"/>
    <dgm:cxn modelId="{D548975E-4DFF-784B-BFF2-E2A8DE0736A4}" type="presParOf" srcId="{84631507-5A0B-FB41-9CC6-DB151B18DDFC}" destId="{C7BAB34E-0619-374A-916F-DD7C96EDB491}"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0863D6-9743-AD4B-A223-D59EA547A50C}"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de-DE"/>
        </a:p>
      </dgm:t>
    </dgm:pt>
    <dgm:pt modelId="{5B53BF6E-1DCD-3344-BC91-5B1E022A2236}">
      <dgm:prSet phldrT="[Text]" custT="1"/>
      <dgm:spPr>
        <a:solidFill>
          <a:schemeClr val="accent1">
            <a:lumMod val="75000"/>
          </a:schemeClr>
        </a:solidFill>
        <a:ln>
          <a:solidFill>
            <a:schemeClr val="accent3">
              <a:lumMod val="75000"/>
            </a:schemeClr>
          </a:solidFill>
        </a:ln>
      </dgm:spPr>
      <dgm:t>
        <a:bodyPr/>
        <a:lstStyle/>
        <a:p>
          <a:r>
            <a:rPr lang="de-DE" sz="2400"/>
            <a:t>1)</a:t>
          </a:r>
        </a:p>
      </dgm:t>
    </dgm:pt>
    <dgm:pt modelId="{66B2BBD5-EBD4-2543-8EEF-107AB7281E65}" type="parTrans" cxnId="{DA6F3FE4-7FB5-274F-9EA1-15A50BCE5D16}">
      <dgm:prSet/>
      <dgm:spPr/>
      <dgm:t>
        <a:bodyPr/>
        <a:lstStyle/>
        <a:p>
          <a:endParaRPr lang="de-DE" sz="1400"/>
        </a:p>
      </dgm:t>
    </dgm:pt>
    <dgm:pt modelId="{C95C682A-D541-A645-B82D-98CAFA53F8D5}" type="sibTrans" cxnId="{DA6F3FE4-7FB5-274F-9EA1-15A50BCE5D16}">
      <dgm:prSet/>
      <dgm:spPr/>
      <dgm:t>
        <a:bodyPr/>
        <a:lstStyle/>
        <a:p>
          <a:endParaRPr lang="de-DE" sz="1400"/>
        </a:p>
      </dgm:t>
    </dgm:pt>
    <dgm:pt modelId="{BCE3A0FE-1B4E-B14E-9BD0-B072401CB14E}">
      <dgm:prSet phldrT="[Text]" custT="1"/>
      <dgm:spPr>
        <a:ln>
          <a:solidFill>
            <a:schemeClr val="accent3">
              <a:lumMod val="75000"/>
            </a:schemeClr>
          </a:solidFill>
        </a:ln>
      </dgm:spPr>
      <dgm:t>
        <a:bodyPr/>
        <a:lstStyle/>
        <a:p>
          <a:pPr>
            <a:buClrTx/>
            <a:buSzTx/>
            <a:buFont typeface="Arial" panose="020B0604020202020204" pitchFamily="34" charset="0"/>
            <a:buChar char="•"/>
          </a:pPr>
          <a:r>
            <a:rPr lang="de-DE" sz="2400" b="0" dirty="0">
              <a:latin typeface="Optima" panose="02000503060000020004" pitchFamily="2" charset="0"/>
            </a:rPr>
            <a:t>Idee und Zielsetzung</a:t>
          </a:r>
          <a:endParaRPr lang="de-DE" sz="2400" b="0" dirty="0"/>
        </a:p>
      </dgm:t>
    </dgm:pt>
    <dgm:pt modelId="{B5D86D41-8FFE-224C-A34B-5F01A12C774A}" type="parTrans" cxnId="{4F2DF897-A8DA-7548-B70C-40B3A3D0A55B}">
      <dgm:prSet/>
      <dgm:spPr/>
      <dgm:t>
        <a:bodyPr/>
        <a:lstStyle/>
        <a:p>
          <a:endParaRPr lang="de-DE" sz="1400"/>
        </a:p>
      </dgm:t>
    </dgm:pt>
    <dgm:pt modelId="{D4D56112-D4E4-5244-8AB6-DCFD94FE25B6}" type="sibTrans" cxnId="{4F2DF897-A8DA-7548-B70C-40B3A3D0A55B}">
      <dgm:prSet/>
      <dgm:spPr/>
      <dgm:t>
        <a:bodyPr/>
        <a:lstStyle/>
        <a:p>
          <a:endParaRPr lang="de-DE" sz="1400"/>
        </a:p>
      </dgm:t>
    </dgm:pt>
    <dgm:pt modelId="{FDFDD18C-F03F-6F42-968E-A6EDB6D889CA}">
      <dgm:prSet phldrT="[Text]" custT="1"/>
      <dgm:spPr>
        <a:solidFill>
          <a:schemeClr val="accent1">
            <a:lumMod val="75000"/>
          </a:schemeClr>
        </a:solidFill>
        <a:ln>
          <a:solidFill>
            <a:schemeClr val="accent3">
              <a:lumMod val="75000"/>
            </a:schemeClr>
          </a:solidFill>
        </a:ln>
      </dgm:spPr>
      <dgm:t>
        <a:bodyPr/>
        <a:lstStyle/>
        <a:p>
          <a:r>
            <a:rPr lang="de-DE" sz="2400"/>
            <a:t>2)</a:t>
          </a:r>
        </a:p>
      </dgm:t>
    </dgm:pt>
    <dgm:pt modelId="{AEC0536D-3640-394D-9243-1D1450808F78}" type="parTrans" cxnId="{3C1A39A8-9CC6-144D-9B2A-47B51DAFA3A3}">
      <dgm:prSet/>
      <dgm:spPr/>
      <dgm:t>
        <a:bodyPr/>
        <a:lstStyle/>
        <a:p>
          <a:endParaRPr lang="de-DE" sz="1400"/>
        </a:p>
      </dgm:t>
    </dgm:pt>
    <dgm:pt modelId="{A1A473BC-C4FF-A34C-B30E-EFD161AE3D59}" type="sibTrans" cxnId="{3C1A39A8-9CC6-144D-9B2A-47B51DAFA3A3}">
      <dgm:prSet/>
      <dgm:spPr/>
      <dgm:t>
        <a:bodyPr/>
        <a:lstStyle/>
        <a:p>
          <a:endParaRPr lang="de-DE" sz="1400"/>
        </a:p>
      </dgm:t>
    </dgm:pt>
    <dgm:pt modelId="{A86FC702-5B40-6F4F-9847-330243FDB706}">
      <dgm:prSet phldrT="[Text]" custT="1"/>
      <dgm:spPr>
        <a:ln>
          <a:solidFill>
            <a:schemeClr val="accent3">
              <a:lumMod val="75000"/>
            </a:schemeClr>
          </a:solidFill>
        </a:ln>
      </dgm:spPr>
      <dgm:t>
        <a:bodyPr/>
        <a:lstStyle/>
        <a:p>
          <a:pPr>
            <a:buClrTx/>
            <a:buSzTx/>
            <a:buFont typeface="Arial" panose="020B0604020202020204" pitchFamily="34" charset="0"/>
            <a:buChar char="•"/>
          </a:pPr>
          <a:r>
            <a:rPr lang="de-DE" sz="2400" b="0" dirty="0">
              <a:latin typeface="Optima" panose="02000503060000020004" pitchFamily="2" charset="0"/>
            </a:rPr>
            <a:t>Grundlagen der Zeitreihenanalyse</a:t>
          </a:r>
          <a:endParaRPr lang="de-DE" sz="2400" b="0" dirty="0"/>
        </a:p>
      </dgm:t>
    </dgm:pt>
    <dgm:pt modelId="{60E04FCF-6B4C-7C4F-A41B-8FB723710006}" type="parTrans" cxnId="{C04A23D4-9229-1D41-9D4F-C5659002FE6A}">
      <dgm:prSet/>
      <dgm:spPr/>
      <dgm:t>
        <a:bodyPr/>
        <a:lstStyle/>
        <a:p>
          <a:endParaRPr lang="de-DE" sz="1400"/>
        </a:p>
      </dgm:t>
    </dgm:pt>
    <dgm:pt modelId="{A5C40B70-0A28-A64E-B998-B0F753BE8723}" type="sibTrans" cxnId="{C04A23D4-9229-1D41-9D4F-C5659002FE6A}">
      <dgm:prSet/>
      <dgm:spPr/>
      <dgm:t>
        <a:bodyPr/>
        <a:lstStyle/>
        <a:p>
          <a:endParaRPr lang="de-DE" sz="1400"/>
        </a:p>
      </dgm:t>
    </dgm:pt>
    <dgm:pt modelId="{017B5EE8-94F7-7741-BD9D-2587ABED1CCE}">
      <dgm:prSet phldrT="[Text]" custT="1"/>
      <dgm:spPr>
        <a:solidFill>
          <a:schemeClr val="accent1">
            <a:lumMod val="75000"/>
          </a:schemeClr>
        </a:solidFill>
        <a:ln>
          <a:solidFill>
            <a:schemeClr val="accent3">
              <a:lumMod val="75000"/>
            </a:schemeClr>
          </a:solidFill>
        </a:ln>
      </dgm:spPr>
      <dgm:t>
        <a:bodyPr/>
        <a:lstStyle/>
        <a:p>
          <a:r>
            <a:rPr lang="de-DE" sz="2400"/>
            <a:t>3)</a:t>
          </a:r>
        </a:p>
      </dgm:t>
    </dgm:pt>
    <dgm:pt modelId="{BECAE003-4861-4145-B910-5ABDB6D06E5E}" type="parTrans" cxnId="{B20D72D6-D993-D849-AACF-0E0F2D38FA6B}">
      <dgm:prSet/>
      <dgm:spPr/>
      <dgm:t>
        <a:bodyPr/>
        <a:lstStyle/>
        <a:p>
          <a:endParaRPr lang="de-DE" sz="1400"/>
        </a:p>
      </dgm:t>
    </dgm:pt>
    <dgm:pt modelId="{D941694F-8791-FA48-B60B-D966AE72CD94}" type="sibTrans" cxnId="{B20D72D6-D993-D849-AACF-0E0F2D38FA6B}">
      <dgm:prSet/>
      <dgm:spPr/>
      <dgm:t>
        <a:bodyPr/>
        <a:lstStyle/>
        <a:p>
          <a:endParaRPr lang="de-DE" sz="1400"/>
        </a:p>
      </dgm:t>
    </dgm:pt>
    <dgm:pt modelId="{CC17A5D7-BC36-A644-852D-915235F5E489}">
      <dgm:prSet phldrT="[Text]" custT="1"/>
      <dgm:spPr>
        <a:ln>
          <a:solidFill>
            <a:schemeClr val="accent3">
              <a:lumMod val="75000"/>
            </a:schemeClr>
          </a:solidFill>
        </a:ln>
      </dgm:spPr>
      <dgm:t>
        <a:bodyPr/>
        <a:lstStyle/>
        <a:p>
          <a:r>
            <a:rPr lang="de-DE" sz="2400" b="1" dirty="0">
              <a:latin typeface="Optima" panose="02000503060000020004" pitchFamily="2" charset="0"/>
            </a:rPr>
            <a:t>Hauptkriterium für jegliche Zeitreihenanalyse</a:t>
          </a:r>
          <a:endParaRPr lang="de-DE" sz="2400" b="1" dirty="0"/>
        </a:p>
      </dgm:t>
    </dgm:pt>
    <dgm:pt modelId="{5AB961BC-FB28-E74D-B381-6A292083A0E0}" type="parTrans" cxnId="{61ACCFB5-9305-B14B-86F9-BB83AE823893}">
      <dgm:prSet/>
      <dgm:spPr/>
      <dgm:t>
        <a:bodyPr/>
        <a:lstStyle/>
        <a:p>
          <a:endParaRPr lang="de-DE" sz="1400"/>
        </a:p>
      </dgm:t>
    </dgm:pt>
    <dgm:pt modelId="{75A30ED3-B807-0444-9330-67BBD2A12A5A}" type="sibTrans" cxnId="{61ACCFB5-9305-B14B-86F9-BB83AE823893}">
      <dgm:prSet/>
      <dgm:spPr/>
      <dgm:t>
        <a:bodyPr/>
        <a:lstStyle/>
        <a:p>
          <a:endParaRPr lang="de-DE" sz="1400"/>
        </a:p>
      </dgm:t>
    </dgm:pt>
    <dgm:pt modelId="{9F232982-B17E-BB44-8CC9-BC8D540E25AE}" type="pres">
      <dgm:prSet presAssocID="{BE0863D6-9743-AD4B-A223-D59EA547A50C}" presName="linearFlow" presStyleCnt="0">
        <dgm:presLayoutVars>
          <dgm:dir/>
          <dgm:animLvl val="lvl"/>
          <dgm:resizeHandles val="exact"/>
        </dgm:presLayoutVars>
      </dgm:prSet>
      <dgm:spPr/>
    </dgm:pt>
    <dgm:pt modelId="{51168F52-8DA3-B049-AC28-FE77C8FAC9E1}" type="pres">
      <dgm:prSet presAssocID="{5B53BF6E-1DCD-3344-BC91-5B1E022A2236}" presName="composite" presStyleCnt="0"/>
      <dgm:spPr/>
    </dgm:pt>
    <dgm:pt modelId="{8BE6E343-EBF7-9143-8EC2-D6C6E56837B5}" type="pres">
      <dgm:prSet presAssocID="{5B53BF6E-1DCD-3344-BC91-5B1E022A2236}" presName="parentText" presStyleLbl="alignNode1" presStyleIdx="0" presStyleCnt="3">
        <dgm:presLayoutVars>
          <dgm:chMax val="1"/>
          <dgm:bulletEnabled val="1"/>
        </dgm:presLayoutVars>
      </dgm:prSet>
      <dgm:spPr/>
    </dgm:pt>
    <dgm:pt modelId="{646217F9-6C37-6248-82FE-BF4901C02AD9}" type="pres">
      <dgm:prSet presAssocID="{5B53BF6E-1DCD-3344-BC91-5B1E022A2236}" presName="descendantText" presStyleLbl="alignAcc1" presStyleIdx="0" presStyleCnt="3">
        <dgm:presLayoutVars>
          <dgm:bulletEnabled val="1"/>
        </dgm:presLayoutVars>
      </dgm:prSet>
      <dgm:spPr/>
    </dgm:pt>
    <dgm:pt modelId="{6E54B18A-6FC6-CC43-A447-E6F6068864D6}" type="pres">
      <dgm:prSet presAssocID="{C95C682A-D541-A645-B82D-98CAFA53F8D5}" presName="sp" presStyleCnt="0"/>
      <dgm:spPr/>
    </dgm:pt>
    <dgm:pt modelId="{D46AF29D-8085-5D42-955B-E7F8AE245007}" type="pres">
      <dgm:prSet presAssocID="{FDFDD18C-F03F-6F42-968E-A6EDB6D889CA}" presName="composite" presStyleCnt="0"/>
      <dgm:spPr/>
    </dgm:pt>
    <dgm:pt modelId="{B0DE5943-F757-B049-B6A8-597FCA98D55A}" type="pres">
      <dgm:prSet presAssocID="{FDFDD18C-F03F-6F42-968E-A6EDB6D889CA}" presName="parentText" presStyleLbl="alignNode1" presStyleIdx="1" presStyleCnt="3">
        <dgm:presLayoutVars>
          <dgm:chMax val="1"/>
          <dgm:bulletEnabled val="1"/>
        </dgm:presLayoutVars>
      </dgm:prSet>
      <dgm:spPr/>
    </dgm:pt>
    <dgm:pt modelId="{3928E41C-5363-3347-911C-7B6C2E15743E}" type="pres">
      <dgm:prSet presAssocID="{FDFDD18C-F03F-6F42-968E-A6EDB6D889CA}" presName="descendantText" presStyleLbl="alignAcc1" presStyleIdx="1" presStyleCnt="3">
        <dgm:presLayoutVars>
          <dgm:bulletEnabled val="1"/>
        </dgm:presLayoutVars>
      </dgm:prSet>
      <dgm:spPr/>
    </dgm:pt>
    <dgm:pt modelId="{6BEF53AC-3D43-1948-8F3B-A6371BC25F32}" type="pres">
      <dgm:prSet presAssocID="{A1A473BC-C4FF-A34C-B30E-EFD161AE3D59}" presName="sp" presStyleCnt="0"/>
      <dgm:spPr/>
    </dgm:pt>
    <dgm:pt modelId="{84631507-5A0B-FB41-9CC6-DB151B18DDFC}" type="pres">
      <dgm:prSet presAssocID="{017B5EE8-94F7-7741-BD9D-2587ABED1CCE}" presName="composite" presStyleCnt="0"/>
      <dgm:spPr/>
    </dgm:pt>
    <dgm:pt modelId="{7075BFA8-40A4-164C-B72C-D4C54369ADD7}" type="pres">
      <dgm:prSet presAssocID="{017B5EE8-94F7-7741-BD9D-2587ABED1CCE}" presName="parentText" presStyleLbl="alignNode1" presStyleIdx="2" presStyleCnt="3">
        <dgm:presLayoutVars>
          <dgm:chMax val="1"/>
          <dgm:bulletEnabled val="1"/>
        </dgm:presLayoutVars>
      </dgm:prSet>
      <dgm:spPr/>
    </dgm:pt>
    <dgm:pt modelId="{C7BAB34E-0619-374A-916F-DD7C96EDB491}" type="pres">
      <dgm:prSet presAssocID="{017B5EE8-94F7-7741-BD9D-2587ABED1CCE}" presName="descendantText" presStyleLbl="alignAcc1" presStyleIdx="2" presStyleCnt="3">
        <dgm:presLayoutVars>
          <dgm:bulletEnabled val="1"/>
        </dgm:presLayoutVars>
      </dgm:prSet>
      <dgm:spPr/>
    </dgm:pt>
  </dgm:ptLst>
  <dgm:cxnLst>
    <dgm:cxn modelId="{0A26700E-30BB-5E4E-9621-4A68DEFCF0D0}" type="presOf" srcId="{BE0863D6-9743-AD4B-A223-D59EA547A50C}" destId="{9F232982-B17E-BB44-8CC9-BC8D540E25AE}" srcOrd="0" destOrd="0" presId="urn:microsoft.com/office/officeart/2005/8/layout/chevron2"/>
    <dgm:cxn modelId="{F05B0056-3AD9-CB45-8557-3E7CFABE8A47}" type="presOf" srcId="{017B5EE8-94F7-7741-BD9D-2587ABED1CCE}" destId="{7075BFA8-40A4-164C-B72C-D4C54369ADD7}" srcOrd="0" destOrd="0" presId="urn:microsoft.com/office/officeart/2005/8/layout/chevron2"/>
    <dgm:cxn modelId="{4F2DF897-A8DA-7548-B70C-40B3A3D0A55B}" srcId="{5B53BF6E-1DCD-3344-BC91-5B1E022A2236}" destId="{BCE3A0FE-1B4E-B14E-9BD0-B072401CB14E}" srcOrd="0" destOrd="0" parTransId="{B5D86D41-8FFE-224C-A34B-5F01A12C774A}" sibTransId="{D4D56112-D4E4-5244-8AB6-DCFD94FE25B6}"/>
    <dgm:cxn modelId="{BF36D79C-3A92-9543-A8F0-817F63759EEC}" type="presOf" srcId="{CC17A5D7-BC36-A644-852D-915235F5E489}" destId="{C7BAB34E-0619-374A-916F-DD7C96EDB491}" srcOrd="0" destOrd="0" presId="urn:microsoft.com/office/officeart/2005/8/layout/chevron2"/>
    <dgm:cxn modelId="{3C1A39A8-9CC6-144D-9B2A-47B51DAFA3A3}" srcId="{BE0863D6-9743-AD4B-A223-D59EA547A50C}" destId="{FDFDD18C-F03F-6F42-968E-A6EDB6D889CA}" srcOrd="1" destOrd="0" parTransId="{AEC0536D-3640-394D-9243-1D1450808F78}" sibTransId="{A1A473BC-C4FF-A34C-B30E-EFD161AE3D59}"/>
    <dgm:cxn modelId="{181C2FAB-412B-904D-812B-08FCAA2014BC}" type="presOf" srcId="{BCE3A0FE-1B4E-B14E-9BD0-B072401CB14E}" destId="{646217F9-6C37-6248-82FE-BF4901C02AD9}" srcOrd="0" destOrd="0" presId="urn:microsoft.com/office/officeart/2005/8/layout/chevron2"/>
    <dgm:cxn modelId="{61ACCFB5-9305-B14B-86F9-BB83AE823893}" srcId="{017B5EE8-94F7-7741-BD9D-2587ABED1CCE}" destId="{CC17A5D7-BC36-A644-852D-915235F5E489}" srcOrd="0" destOrd="0" parTransId="{5AB961BC-FB28-E74D-B381-6A292083A0E0}" sibTransId="{75A30ED3-B807-0444-9330-67BBD2A12A5A}"/>
    <dgm:cxn modelId="{39250AB9-CE39-C546-9135-2228C40ABF8C}" type="presOf" srcId="{A86FC702-5B40-6F4F-9847-330243FDB706}" destId="{3928E41C-5363-3347-911C-7B6C2E15743E}" srcOrd="0" destOrd="0" presId="urn:microsoft.com/office/officeart/2005/8/layout/chevron2"/>
    <dgm:cxn modelId="{0FB0B7BC-6A93-2A40-90DC-6B70AC3129A8}" type="presOf" srcId="{5B53BF6E-1DCD-3344-BC91-5B1E022A2236}" destId="{8BE6E343-EBF7-9143-8EC2-D6C6E56837B5}" srcOrd="0" destOrd="0" presId="urn:microsoft.com/office/officeart/2005/8/layout/chevron2"/>
    <dgm:cxn modelId="{C04A23D4-9229-1D41-9D4F-C5659002FE6A}" srcId="{FDFDD18C-F03F-6F42-968E-A6EDB6D889CA}" destId="{A86FC702-5B40-6F4F-9847-330243FDB706}" srcOrd="0" destOrd="0" parTransId="{60E04FCF-6B4C-7C4F-A41B-8FB723710006}" sibTransId="{A5C40B70-0A28-A64E-B998-B0F753BE8723}"/>
    <dgm:cxn modelId="{B20D72D6-D993-D849-AACF-0E0F2D38FA6B}" srcId="{BE0863D6-9743-AD4B-A223-D59EA547A50C}" destId="{017B5EE8-94F7-7741-BD9D-2587ABED1CCE}" srcOrd="2" destOrd="0" parTransId="{BECAE003-4861-4145-B910-5ABDB6D06E5E}" sibTransId="{D941694F-8791-FA48-B60B-D966AE72CD94}"/>
    <dgm:cxn modelId="{DA6F3FE4-7FB5-274F-9EA1-15A50BCE5D16}" srcId="{BE0863D6-9743-AD4B-A223-D59EA547A50C}" destId="{5B53BF6E-1DCD-3344-BC91-5B1E022A2236}" srcOrd="0" destOrd="0" parTransId="{66B2BBD5-EBD4-2543-8EEF-107AB7281E65}" sibTransId="{C95C682A-D541-A645-B82D-98CAFA53F8D5}"/>
    <dgm:cxn modelId="{181C2EFA-FA1B-7544-A1D5-1AB55C75587D}" type="presOf" srcId="{FDFDD18C-F03F-6F42-968E-A6EDB6D889CA}" destId="{B0DE5943-F757-B049-B6A8-597FCA98D55A}" srcOrd="0" destOrd="0" presId="urn:microsoft.com/office/officeart/2005/8/layout/chevron2"/>
    <dgm:cxn modelId="{AB3213F7-2B9A-0447-AA95-C89720964B57}" type="presParOf" srcId="{9F232982-B17E-BB44-8CC9-BC8D540E25AE}" destId="{51168F52-8DA3-B049-AC28-FE77C8FAC9E1}" srcOrd="0" destOrd="0" presId="urn:microsoft.com/office/officeart/2005/8/layout/chevron2"/>
    <dgm:cxn modelId="{73C93AE4-3BA5-2542-8D24-08D0EA5986BC}" type="presParOf" srcId="{51168F52-8DA3-B049-AC28-FE77C8FAC9E1}" destId="{8BE6E343-EBF7-9143-8EC2-D6C6E56837B5}" srcOrd="0" destOrd="0" presId="urn:microsoft.com/office/officeart/2005/8/layout/chevron2"/>
    <dgm:cxn modelId="{4F7A7782-5578-FC44-BA97-EC24DF2FE2BA}" type="presParOf" srcId="{51168F52-8DA3-B049-AC28-FE77C8FAC9E1}" destId="{646217F9-6C37-6248-82FE-BF4901C02AD9}" srcOrd="1" destOrd="0" presId="urn:microsoft.com/office/officeart/2005/8/layout/chevron2"/>
    <dgm:cxn modelId="{268F6C84-382B-3F46-9834-8C21C25EB010}" type="presParOf" srcId="{9F232982-B17E-BB44-8CC9-BC8D540E25AE}" destId="{6E54B18A-6FC6-CC43-A447-E6F6068864D6}" srcOrd="1" destOrd="0" presId="urn:microsoft.com/office/officeart/2005/8/layout/chevron2"/>
    <dgm:cxn modelId="{0F3614C6-0E55-7D42-8789-87346554D44B}" type="presParOf" srcId="{9F232982-B17E-BB44-8CC9-BC8D540E25AE}" destId="{D46AF29D-8085-5D42-955B-E7F8AE245007}" srcOrd="2" destOrd="0" presId="urn:microsoft.com/office/officeart/2005/8/layout/chevron2"/>
    <dgm:cxn modelId="{CDA3E16E-4574-4040-A16C-023C9EE395E5}" type="presParOf" srcId="{D46AF29D-8085-5D42-955B-E7F8AE245007}" destId="{B0DE5943-F757-B049-B6A8-597FCA98D55A}" srcOrd="0" destOrd="0" presId="urn:microsoft.com/office/officeart/2005/8/layout/chevron2"/>
    <dgm:cxn modelId="{81873A85-5DFA-7848-B1F3-04EA6449572A}" type="presParOf" srcId="{D46AF29D-8085-5D42-955B-E7F8AE245007}" destId="{3928E41C-5363-3347-911C-7B6C2E15743E}" srcOrd="1" destOrd="0" presId="urn:microsoft.com/office/officeart/2005/8/layout/chevron2"/>
    <dgm:cxn modelId="{EF0B0A49-9375-D444-B381-19326295E0EB}" type="presParOf" srcId="{9F232982-B17E-BB44-8CC9-BC8D540E25AE}" destId="{6BEF53AC-3D43-1948-8F3B-A6371BC25F32}" srcOrd="3" destOrd="0" presId="urn:microsoft.com/office/officeart/2005/8/layout/chevron2"/>
    <dgm:cxn modelId="{F5643982-300F-5440-B41E-3F2653F06D6F}" type="presParOf" srcId="{9F232982-B17E-BB44-8CC9-BC8D540E25AE}" destId="{84631507-5A0B-FB41-9CC6-DB151B18DDFC}" srcOrd="4" destOrd="0" presId="urn:microsoft.com/office/officeart/2005/8/layout/chevron2"/>
    <dgm:cxn modelId="{02260665-0BFB-6746-B382-009ACDBC0A50}" type="presParOf" srcId="{84631507-5A0B-FB41-9CC6-DB151B18DDFC}" destId="{7075BFA8-40A4-164C-B72C-D4C54369ADD7}" srcOrd="0" destOrd="0" presId="urn:microsoft.com/office/officeart/2005/8/layout/chevron2"/>
    <dgm:cxn modelId="{D548975E-4DFF-784B-BFF2-E2A8DE0736A4}" type="presParOf" srcId="{84631507-5A0B-FB41-9CC6-DB151B18DDFC}" destId="{C7BAB34E-0619-374A-916F-DD7C96EDB491}"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0863D6-9743-AD4B-A223-D59EA547A50C}"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de-DE"/>
        </a:p>
      </dgm:t>
    </dgm:pt>
    <dgm:pt modelId="{5B53BF6E-1DCD-3344-BC91-5B1E022A2236}">
      <dgm:prSet phldrT="[Text]" custT="1"/>
      <dgm:spPr>
        <a:solidFill>
          <a:schemeClr val="accent1">
            <a:lumMod val="75000"/>
          </a:schemeClr>
        </a:solidFill>
        <a:ln>
          <a:solidFill>
            <a:schemeClr val="accent3">
              <a:lumMod val="75000"/>
            </a:schemeClr>
          </a:solidFill>
        </a:ln>
      </dgm:spPr>
      <dgm:t>
        <a:bodyPr/>
        <a:lstStyle/>
        <a:p>
          <a:r>
            <a:rPr lang="de-DE" sz="2400" dirty="0"/>
            <a:t>4)</a:t>
          </a:r>
        </a:p>
      </dgm:t>
    </dgm:pt>
    <dgm:pt modelId="{66B2BBD5-EBD4-2543-8EEF-107AB7281E65}" type="parTrans" cxnId="{DA6F3FE4-7FB5-274F-9EA1-15A50BCE5D16}">
      <dgm:prSet/>
      <dgm:spPr/>
      <dgm:t>
        <a:bodyPr/>
        <a:lstStyle/>
        <a:p>
          <a:endParaRPr lang="de-DE" sz="1400"/>
        </a:p>
      </dgm:t>
    </dgm:pt>
    <dgm:pt modelId="{C95C682A-D541-A645-B82D-98CAFA53F8D5}" type="sibTrans" cxnId="{DA6F3FE4-7FB5-274F-9EA1-15A50BCE5D16}">
      <dgm:prSet/>
      <dgm:spPr/>
      <dgm:t>
        <a:bodyPr/>
        <a:lstStyle/>
        <a:p>
          <a:endParaRPr lang="de-DE" sz="1400"/>
        </a:p>
      </dgm:t>
    </dgm:pt>
    <dgm:pt modelId="{BCE3A0FE-1B4E-B14E-9BD0-B072401CB14E}">
      <dgm:prSet phldrT="[Text]" custT="1"/>
      <dgm:spPr>
        <a:ln>
          <a:solidFill>
            <a:schemeClr val="accent3">
              <a:lumMod val="75000"/>
            </a:schemeClr>
          </a:solidFill>
        </a:ln>
      </dgm:spPr>
      <dgm:t>
        <a:bodyPr/>
        <a:lstStyle/>
        <a:p>
          <a:pPr>
            <a:buClrTx/>
            <a:buSzTx/>
            <a:buFont typeface="Arial" panose="020B0604020202020204" pitchFamily="34" charset="0"/>
            <a:buChar char="•"/>
          </a:pPr>
          <a:r>
            <a:rPr lang="de-DE" sz="2400" b="1" dirty="0">
              <a:latin typeface="Optima" panose="02000503060000020004" pitchFamily="2" charset="0"/>
            </a:rPr>
            <a:t>Verschiedene Typen von Zeitreihenanalyse-Ein Kurzüberblick </a:t>
          </a:r>
          <a:endParaRPr lang="de-DE" sz="2400" b="1" dirty="0"/>
        </a:p>
      </dgm:t>
    </dgm:pt>
    <dgm:pt modelId="{B5D86D41-8FFE-224C-A34B-5F01A12C774A}" type="parTrans" cxnId="{4F2DF897-A8DA-7548-B70C-40B3A3D0A55B}">
      <dgm:prSet/>
      <dgm:spPr/>
      <dgm:t>
        <a:bodyPr/>
        <a:lstStyle/>
        <a:p>
          <a:endParaRPr lang="de-DE" sz="1400"/>
        </a:p>
      </dgm:t>
    </dgm:pt>
    <dgm:pt modelId="{D4D56112-D4E4-5244-8AB6-DCFD94FE25B6}" type="sibTrans" cxnId="{4F2DF897-A8DA-7548-B70C-40B3A3D0A55B}">
      <dgm:prSet/>
      <dgm:spPr/>
      <dgm:t>
        <a:bodyPr/>
        <a:lstStyle/>
        <a:p>
          <a:endParaRPr lang="de-DE" sz="1400"/>
        </a:p>
      </dgm:t>
    </dgm:pt>
    <dgm:pt modelId="{FDFDD18C-F03F-6F42-968E-A6EDB6D889CA}">
      <dgm:prSet phldrT="[Text]" custT="1"/>
      <dgm:spPr>
        <a:solidFill>
          <a:schemeClr val="accent1">
            <a:lumMod val="75000"/>
          </a:schemeClr>
        </a:solidFill>
        <a:ln>
          <a:solidFill>
            <a:schemeClr val="accent3">
              <a:lumMod val="75000"/>
            </a:schemeClr>
          </a:solidFill>
        </a:ln>
      </dgm:spPr>
      <dgm:t>
        <a:bodyPr/>
        <a:lstStyle/>
        <a:p>
          <a:r>
            <a:rPr lang="de-DE" sz="2400" dirty="0"/>
            <a:t>5)</a:t>
          </a:r>
        </a:p>
      </dgm:t>
    </dgm:pt>
    <dgm:pt modelId="{AEC0536D-3640-394D-9243-1D1450808F78}" type="parTrans" cxnId="{3C1A39A8-9CC6-144D-9B2A-47B51DAFA3A3}">
      <dgm:prSet/>
      <dgm:spPr/>
      <dgm:t>
        <a:bodyPr/>
        <a:lstStyle/>
        <a:p>
          <a:endParaRPr lang="de-DE" sz="1400"/>
        </a:p>
      </dgm:t>
    </dgm:pt>
    <dgm:pt modelId="{A1A473BC-C4FF-A34C-B30E-EFD161AE3D59}" type="sibTrans" cxnId="{3C1A39A8-9CC6-144D-9B2A-47B51DAFA3A3}">
      <dgm:prSet/>
      <dgm:spPr/>
      <dgm:t>
        <a:bodyPr/>
        <a:lstStyle/>
        <a:p>
          <a:endParaRPr lang="de-DE" sz="1400"/>
        </a:p>
      </dgm:t>
    </dgm:pt>
    <dgm:pt modelId="{A86FC702-5B40-6F4F-9847-330243FDB706}">
      <dgm:prSet phldrT="[Text]" custT="1"/>
      <dgm:spPr>
        <a:ln>
          <a:solidFill>
            <a:schemeClr val="accent3">
              <a:lumMod val="75000"/>
            </a:schemeClr>
          </a:solidFill>
        </a:ln>
      </dgm:spPr>
      <dgm:t>
        <a:bodyPr/>
        <a:lstStyle/>
        <a:p>
          <a:pPr>
            <a:buClrTx/>
            <a:buSzTx/>
            <a:buFont typeface="Arial" panose="020B0604020202020204" pitchFamily="34" charset="0"/>
            <a:buChar char="•"/>
          </a:pPr>
          <a:r>
            <a:rPr lang="de-DE" sz="2400" dirty="0">
              <a:latin typeface="Optima" panose="02000503060000020004" pitchFamily="2" charset="0"/>
            </a:rPr>
            <a:t>Wann ist welches Modell zu nutzen?-Die richtige Modellauswahl</a:t>
          </a:r>
          <a:endParaRPr lang="de-DE" sz="2400" dirty="0"/>
        </a:p>
      </dgm:t>
    </dgm:pt>
    <dgm:pt modelId="{60E04FCF-6B4C-7C4F-A41B-8FB723710006}" type="parTrans" cxnId="{C04A23D4-9229-1D41-9D4F-C5659002FE6A}">
      <dgm:prSet/>
      <dgm:spPr/>
      <dgm:t>
        <a:bodyPr/>
        <a:lstStyle/>
        <a:p>
          <a:endParaRPr lang="de-DE" sz="1400"/>
        </a:p>
      </dgm:t>
    </dgm:pt>
    <dgm:pt modelId="{A5C40B70-0A28-A64E-B998-B0F753BE8723}" type="sibTrans" cxnId="{C04A23D4-9229-1D41-9D4F-C5659002FE6A}">
      <dgm:prSet/>
      <dgm:spPr/>
      <dgm:t>
        <a:bodyPr/>
        <a:lstStyle/>
        <a:p>
          <a:endParaRPr lang="de-DE" sz="1400"/>
        </a:p>
      </dgm:t>
    </dgm:pt>
    <dgm:pt modelId="{017B5EE8-94F7-7741-BD9D-2587ABED1CCE}">
      <dgm:prSet phldrT="[Text]" custT="1"/>
      <dgm:spPr>
        <a:solidFill>
          <a:schemeClr val="accent1">
            <a:lumMod val="75000"/>
          </a:schemeClr>
        </a:solidFill>
        <a:ln>
          <a:solidFill>
            <a:schemeClr val="accent3">
              <a:lumMod val="75000"/>
            </a:schemeClr>
          </a:solidFill>
        </a:ln>
      </dgm:spPr>
      <dgm:t>
        <a:bodyPr/>
        <a:lstStyle/>
        <a:p>
          <a:r>
            <a:rPr lang="de-DE" sz="2400" dirty="0"/>
            <a:t>6)</a:t>
          </a:r>
        </a:p>
      </dgm:t>
    </dgm:pt>
    <dgm:pt modelId="{BECAE003-4861-4145-B910-5ABDB6D06E5E}" type="parTrans" cxnId="{B20D72D6-D993-D849-AACF-0E0F2D38FA6B}">
      <dgm:prSet/>
      <dgm:spPr/>
      <dgm:t>
        <a:bodyPr/>
        <a:lstStyle/>
        <a:p>
          <a:endParaRPr lang="de-DE" sz="1400"/>
        </a:p>
      </dgm:t>
    </dgm:pt>
    <dgm:pt modelId="{D941694F-8791-FA48-B60B-D966AE72CD94}" type="sibTrans" cxnId="{B20D72D6-D993-D849-AACF-0E0F2D38FA6B}">
      <dgm:prSet/>
      <dgm:spPr/>
      <dgm:t>
        <a:bodyPr/>
        <a:lstStyle/>
        <a:p>
          <a:endParaRPr lang="de-DE" sz="1400"/>
        </a:p>
      </dgm:t>
    </dgm:pt>
    <dgm:pt modelId="{CC17A5D7-BC36-A644-852D-915235F5E489}">
      <dgm:prSet phldrT="[Text]" custT="1"/>
      <dgm:spPr>
        <a:ln>
          <a:solidFill>
            <a:schemeClr val="accent3">
              <a:lumMod val="75000"/>
            </a:schemeClr>
          </a:solidFill>
        </a:ln>
      </dgm:spPr>
      <dgm:t>
        <a:bodyPr/>
        <a:lstStyle/>
        <a:p>
          <a:r>
            <a:rPr lang="de-DE" sz="2400" dirty="0">
              <a:latin typeface="Optima" panose="02000503060000020004" pitchFamily="2" charset="0"/>
            </a:rPr>
            <a:t>Konstruktion eines ARIMA Modells</a:t>
          </a:r>
          <a:endParaRPr lang="de-DE" sz="2400" dirty="0"/>
        </a:p>
      </dgm:t>
    </dgm:pt>
    <dgm:pt modelId="{5AB961BC-FB28-E74D-B381-6A292083A0E0}" type="parTrans" cxnId="{61ACCFB5-9305-B14B-86F9-BB83AE823893}">
      <dgm:prSet/>
      <dgm:spPr/>
      <dgm:t>
        <a:bodyPr/>
        <a:lstStyle/>
        <a:p>
          <a:endParaRPr lang="de-DE" sz="1400"/>
        </a:p>
      </dgm:t>
    </dgm:pt>
    <dgm:pt modelId="{75A30ED3-B807-0444-9330-67BBD2A12A5A}" type="sibTrans" cxnId="{61ACCFB5-9305-B14B-86F9-BB83AE823893}">
      <dgm:prSet/>
      <dgm:spPr/>
      <dgm:t>
        <a:bodyPr/>
        <a:lstStyle/>
        <a:p>
          <a:endParaRPr lang="de-DE" sz="1400"/>
        </a:p>
      </dgm:t>
    </dgm:pt>
    <dgm:pt modelId="{9F232982-B17E-BB44-8CC9-BC8D540E25AE}" type="pres">
      <dgm:prSet presAssocID="{BE0863D6-9743-AD4B-A223-D59EA547A50C}" presName="linearFlow" presStyleCnt="0">
        <dgm:presLayoutVars>
          <dgm:dir/>
          <dgm:animLvl val="lvl"/>
          <dgm:resizeHandles val="exact"/>
        </dgm:presLayoutVars>
      </dgm:prSet>
      <dgm:spPr/>
    </dgm:pt>
    <dgm:pt modelId="{51168F52-8DA3-B049-AC28-FE77C8FAC9E1}" type="pres">
      <dgm:prSet presAssocID="{5B53BF6E-1DCD-3344-BC91-5B1E022A2236}" presName="composite" presStyleCnt="0"/>
      <dgm:spPr/>
    </dgm:pt>
    <dgm:pt modelId="{8BE6E343-EBF7-9143-8EC2-D6C6E56837B5}" type="pres">
      <dgm:prSet presAssocID="{5B53BF6E-1DCD-3344-BC91-5B1E022A2236}" presName="parentText" presStyleLbl="alignNode1" presStyleIdx="0" presStyleCnt="3">
        <dgm:presLayoutVars>
          <dgm:chMax val="1"/>
          <dgm:bulletEnabled val="1"/>
        </dgm:presLayoutVars>
      </dgm:prSet>
      <dgm:spPr/>
    </dgm:pt>
    <dgm:pt modelId="{646217F9-6C37-6248-82FE-BF4901C02AD9}" type="pres">
      <dgm:prSet presAssocID="{5B53BF6E-1DCD-3344-BC91-5B1E022A2236}" presName="descendantText" presStyleLbl="alignAcc1" presStyleIdx="0" presStyleCnt="3">
        <dgm:presLayoutVars>
          <dgm:bulletEnabled val="1"/>
        </dgm:presLayoutVars>
      </dgm:prSet>
      <dgm:spPr/>
    </dgm:pt>
    <dgm:pt modelId="{6E54B18A-6FC6-CC43-A447-E6F6068864D6}" type="pres">
      <dgm:prSet presAssocID="{C95C682A-D541-A645-B82D-98CAFA53F8D5}" presName="sp" presStyleCnt="0"/>
      <dgm:spPr/>
    </dgm:pt>
    <dgm:pt modelId="{D46AF29D-8085-5D42-955B-E7F8AE245007}" type="pres">
      <dgm:prSet presAssocID="{FDFDD18C-F03F-6F42-968E-A6EDB6D889CA}" presName="composite" presStyleCnt="0"/>
      <dgm:spPr/>
    </dgm:pt>
    <dgm:pt modelId="{B0DE5943-F757-B049-B6A8-597FCA98D55A}" type="pres">
      <dgm:prSet presAssocID="{FDFDD18C-F03F-6F42-968E-A6EDB6D889CA}" presName="parentText" presStyleLbl="alignNode1" presStyleIdx="1" presStyleCnt="3">
        <dgm:presLayoutVars>
          <dgm:chMax val="1"/>
          <dgm:bulletEnabled val="1"/>
        </dgm:presLayoutVars>
      </dgm:prSet>
      <dgm:spPr/>
    </dgm:pt>
    <dgm:pt modelId="{3928E41C-5363-3347-911C-7B6C2E15743E}" type="pres">
      <dgm:prSet presAssocID="{FDFDD18C-F03F-6F42-968E-A6EDB6D889CA}" presName="descendantText" presStyleLbl="alignAcc1" presStyleIdx="1" presStyleCnt="3">
        <dgm:presLayoutVars>
          <dgm:bulletEnabled val="1"/>
        </dgm:presLayoutVars>
      </dgm:prSet>
      <dgm:spPr/>
    </dgm:pt>
    <dgm:pt modelId="{6BEF53AC-3D43-1948-8F3B-A6371BC25F32}" type="pres">
      <dgm:prSet presAssocID="{A1A473BC-C4FF-A34C-B30E-EFD161AE3D59}" presName="sp" presStyleCnt="0"/>
      <dgm:spPr/>
    </dgm:pt>
    <dgm:pt modelId="{84631507-5A0B-FB41-9CC6-DB151B18DDFC}" type="pres">
      <dgm:prSet presAssocID="{017B5EE8-94F7-7741-BD9D-2587ABED1CCE}" presName="composite" presStyleCnt="0"/>
      <dgm:spPr/>
    </dgm:pt>
    <dgm:pt modelId="{7075BFA8-40A4-164C-B72C-D4C54369ADD7}" type="pres">
      <dgm:prSet presAssocID="{017B5EE8-94F7-7741-BD9D-2587ABED1CCE}" presName="parentText" presStyleLbl="alignNode1" presStyleIdx="2" presStyleCnt="3">
        <dgm:presLayoutVars>
          <dgm:chMax val="1"/>
          <dgm:bulletEnabled val="1"/>
        </dgm:presLayoutVars>
      </dgm:prSet>
      <dgm:spPr/>
    </dgm:pt>
    <dgm:pt modelId="{C7BAB34E-0619-374A-916F-DD7C96EDB491}" type="pres">
      <dgm:prSet presAssocID="{017B5EE8-94F7-7741-BD9D-2587ABED1CCE}" presName="descendantText" presStyleLbl="alignAcc1" presStyleIdx="2" presStyleCnt="3">
        <dgm:presLayoutVars>
          <dgm:bulletEnabled val="1"/>
        </dgm:presLayoutVars>
      </dgm:prSet>
      <dgm:spPr/>
    </dgm:pt>
  </dgm:ptLst>
  <dgm:cxnLst>
    <dgm:cxn modelId="{0A26700E-30BB-5E4E-9621-4A68DEFCF0D0}" type="presOf" srcId="{BE0863D6-9743-AD4B-A223-D59EA547A50C}" destId="{9F232982-B17E-BB44-8CC9-BC8D540E25AE}" srcOrd="0" destOrd="0" presId="urn:microsoft.com/office/officeart/2005/8/layout/chevron2"/>
    <dgm:cxn modelId="{F05B0056-3AD9-CB45-8557-3E7CFABE8A47}" type="presOf" srcId="{017B5EE8-94F7-7741-BD9D-2587ABED1CCE}" destId="{7075BFA8-40A4-164C-B72C-D4C54369ADD7}" srcOrd="0" destOrd="0" presId="urn:microsoft.com/office/officeart/2005/8/layout/chevron2"/>
    <dgm:cxn modelId="{4F2DF897-A8DA-7548-B70C-40B3A3D0A55B}" srcId="{5B53BF6E-1DCD-3344-BC91-5B1E022A2236}" destId="{BCE3A0FE-1B4E-B14E-9BD0-B072401CB14E}" srcOrd="0" destOrd="0" parTransId="{B5D86D41-8FFE-224C-A34B-5F01A12C774A}" sibTransId="{D4D56112-D4E4-5244-8AB6-DCFD94FE25B6}"/>
    <dgm:cxn modelId="{BF36D79C-3A92-9543-A8F0-817F63759EEC}" type="presOf" srcId="{CC17A5D7-BC36-A644-852D-915235F5E489}" destId="{C7BAB34E-0619-374A-916F-DD7C96EDB491}" srcOrd="0" destOrd="0" presId="urn:microsoft.com/office/officeart/2005/8/layout/chevron2"/>
    <dgm:cxn modelId="{3C1A39A8-9CC6-144D-9B2A-47B51DAFA3A3}" srcId="{BE0863D6-9743-AD4B-A223-D59EA547A50C}" destId="{FDFDD18C-F03F-6F42-968E-A6EDB6D889CA}" srcOrd="1" destOrd="0" parTransId="{AEC0536D-3640-394D-9243-1D1450808F78}" sibTransId="{A1A473BC-C4FF-A34C-B30E-EFD161AE3D59}"/>
    <dgm:cxn modelId="{181C2FAB-412B-904D-812B-08FCAA2014BC}" type="presOf" srcId="{BCE3A0FE-1B4E-B14E-9BD0-B072401CB14E}" destId="{646217F9-6C37-6248-82FE-BF4901C02AD9}" srcOrd="0" destOrd="0" presId="urn:microsoft.com/office/officeart/2005/8/layout/chevron2"/>
    <dgm:cxn modelId="{61ACCFB5-9305-B14B-86F9-BB83AE823893}" srcId="{017B5EE8-94F7-7741-BD9D-2587ABED1CCE}" destId="{CC17A5D7-BC36-A644-852D-915235F5E489}" srcOrd="0" destOrd="0" parTransId="{5AB961BC-FB28-E74D-B381-6A292083A0E0}" sibTransId="{75A30ED3-B807-0444-9330-67BBD2A12A5A}"/>
    <dgm:cxn modelId="{39250AB9-CE39-C546-9135-2228C40ABF8C}" type="presOf" srcId="{A86FC702-5B40-6F4F-9847-330243FDB706}" destId="{3928E41C-5363-3347-911C-7B6C2E15743E}" srcOrd="0" destOrd="0" presId="urn:microsoft.com/office/officeart/2005/8/layout/chevron2"/>
    <dgm:cxn modelId="{0FB0B7BC-6A93-2A40-90DC-6B70AC3129A8}" type="presOf" srcId="{5B53BF6E-1DCD-3344-BC91-5B1E022A2236}" destId="{8BE6E343-EBF7-9143-8EC2-D6C6E56837B5}" srcOrd="0" destOrd="0" presId="urn:microsoft.com/office/officeart/2005/8/layout/chevron2"/>
    <dgm:cxn modelId="{C04A23D4-9229-1D41-9D4F-C5659002FE6A}" srcId="{FDFDD18C-F03F-6F42-968E-A6EDB6D889CA}" destId="{A86FC702-5B40-6F4F-9847-330243FDB706}" srcOrd="0" destOrd="0" parTransId="{60E04FCF-6B4C-7C4F-A41B-8FB723710006}" sibTransId="{A5C40B70-0A28-A64E-B998-B0F753BE8723}"/>
    <dgm:cxn modelId="{B20D72D6-D993-D849-AACF-0E0F2D38FA6B}" srcId="{BE0863D6-9743-AD4B-A223-D59EA547A50C}" destId="{017B5EE8-94F7-7741-BD9D-2587ABED1CCE}" srcOrd="2" destOrd="0" parTransId="{BECAE003-4861-4145-B910-5ABDB6D06E5E}" sibTransId="{D941694F-8791-FA48-B60B-D966AE72CD94}"/>
    <dgm:cxn modelId="{DA6F3FE4-7FB5-274F-9EA1-15A50BCE5D16}" srcId="{BE0863D6-9743-AD4B-A223-D59EA547A50C}" destId="{5B53BF6E-1DCD-3344-BC91-5B1E022A2236}" srcOrd="0" destOrd="0" parTransId="{66B2BBD5-EBD4-2543-8EEF-107AB7281E65}" sibTransId="{C95C682A-D541-A645-B82D-98CAFA53F8D5}"/>
    <dgm:cxn modelId="{181C2EFA-FA1B-7544-A1D5-1AB55C75587D}" type="presOf" srcId="{FDFDD18C-F03F-6F42-968E-A6EDB6D889CA}" destId="{B0DE5943-F757-B049-B6A8-597FCA98D55A}" srcOrd="0" destOrd="0" presId="urn:microsoft.com/office/officeart/2005/8/layout/chevron2"/>
    <dgm:cxn modelId="{AB3213F7-2B9A-0447-AA95-C89720964B57}" type="presParOf" srcId="{9F232982-B17E-BB44-8CC9-BC8D540E25AE}" destId="{51168F52-8DA3-B049-AC28-FE77C8FAC9E1}" srcOrd="0" destOrd="0" presId="urn:microsoft.com/office/officeart/2005/8/layout/chevron2"/>
    <dgm:cxn modelId="{73C93AE4-3BA5-2542-8D24-08D0EA5986BC}" type="presParOf" srcId="{51168F52-8DA3-B049-AC28-FE77C8FAC9E1}" destId="{8BE6E343-EBF7-9143-8EC2-D6C6E56837B5}" srcOrd="0" destOrd="0" presId="urn:microsoft.com/office/officeart/2005/8/layout/chevron2"/>
    <dgm:cxn modelId="{4F7A7782-5578-FC44-BA97-EC24DF2FE2BA}" type="presParOf" srcId="{51168F52-8DA3-B049-AC28-FE77C8FAC9E1}" destId="{646217F9-6C37-6248-82FE-BF4901C02AD9}" srcOrd="1" destOrd="0" presId="urn:microsoft.com/office/officeart/2005/8/layout/chevron2"/>
    <dgm:cxn modelId="{268F6C84-382B-3F46-9834-8C21C25EB010}" type="presParOf" srcId="{9F232982-B17E-BB44-8CC9-BC8D540E25AE}" destId="{6E54B18A-6FC6-CC43-A447-E6F6068864D6}" srcOrd="1" destOrd="0" presId="urn:microsoft.com/office/officeart/2005/8/layout/chevron2"/>
    <dgm:cxn modelId="{0F3614C6-0E55-7D42-8789-87346554D44B}" type="presParOf" srcId="{9F232982-B17E-BB44-8CC9-BC8D540E25AE}" destId="{D46AF29D-8085-5D42-955B-E7F8AE245007}" srcOrd="2" destOrd="0" presId="urn:microsoft.com/office/officeart/2005/8/layout/chevron2"/>
    <dgm:cxn modelId="{CDA3E16E-4574-4040-A16C-023C9EE395E5}" type="presParOf" srcId="{D46AF29D-8085-5D42-955B-E7F8AE245007}" destId="{B0DE5943-F757-B049-B6A8-597FCA98D55A}" srcOrd="0" destOrd="0" presId="urn:microsoft.com/office/officeart/2005/8/layout/chevron2"/>
    <dgm:cxn modelId="{81873A85-5DFA-7848-B1F3-04EA6449572A}" type="presParOf" srcId="{D46AF29D-8085-5D42-955B-E7F8AE245007}" destId="{3928E41C-5363-3347-911C-7B6C2E15743E}" srcOrd="1" destOrd="0" presId="urn:microsoft.com/office/officeart/2005/8/layout/chevron2"/>
    <dgm:cxn modelId="{EF0B0A49-9375-D444-B381-19326295E0EB}" type="presParOf" srcId="{9F232982-B17E-BB44-8CC9-BC8D540E25AE}" destId="{6BEF53AC-3D43-1948-8F3B-A6371BC25F32}" srcOrd="3" destOrd="0" presId="urn:microsoft.com/office/officeart/2005/8/layout/chevron2"/>
    <dgm:cxn modelId="{F5643982-300F-5440-B41E-3F2653F06D6F}" type="presParOf" srcId="{9F232982-B17E-BB44-8CC9-BC8D540E25AE}" destId="{84631507-5A0B-FB41-9CC6-DB151B18DDFC}" srcOrd="4" destOrd="0" presId="urn:microsoft.com/office/officeart/2005/8/layout/chevron2"/>
    <dgm:cxn modelId="{02260665-0BFB-6746-B382-009ACDBC0A50}" type="presParOf" srcId="{84631507-5A0B-FB41-9CC6-DB151B18DDFC}" destId="{7075BFA8-40A4-164C-B72C-D4C54369ADD7}" srcOrd="0" destOrd="0" presId="urn:microsoft.com/office/officeart/2005/8/layout/chevron2"/>
    <dgm:cxn modelId="{D548975E-4DFF-784B-BFF2-E2A8DE0736A4}" type="presParOf" srcId="{84631507-5A0B-FB41-9CC6-DB151B18DDFC}" destId="{C7BAB34E-0619-374A-916F-DD7C96EDB491}"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0863D6-9743-AD4B-A223-D59EA547A50C}"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de-DE"/>
        </a:p>
      </dgm:t>
    </dgm:pt>
    <dgm:pt modelId="{5B53BF6E-1DCD-3344-BC91-5B1E022A2236}">
      <dgm:prSet phldrT="[Text]" custT="1"/>
      <dgm:spPr>
        <a:solidFill>
          <a:schemeClr val="accent1">
            <a:lumMod val="75000"/>
          </a:schemeClr>
        </a:solidFill>
        <a:ln>
          <a:solidFill>
            <a:schemeClr val="accent3">
              <a:lumMod val="75000"/>
            </a:schemeClr>
          </a:solidFill>
        </a:ln>
      </dgm:spPr>
      <dgm:t>
        <a:bodyPr/>
        <a:lstStyle/>
        <a:p>
          <a:r>
            <a:rPr lang="de-DE" sz="2400" dirty="0"/>
            <a:t>4)</a:t>
          </a:r>
        </a:p>
      </dgm:t>
    </dgm:pt>
    <dgm:pt modelId="{66B2BBD5-EBD4-2543-8EEF-107AB7281E65}" type="parTrans" cxnId="{DA6F3FE4-7FB5-274F-9EA1-15A50BCE5D16}">
      <dgm:prSet/>
      <dgm:spPr/>
      <dgm:t>
        <a:bodyPr/>
        <a:lstStyle/>
        <a:p>
          <a:endParaRPr lang="de-DE" sz="1400"/>
        </a:p>
      </dgm:t>
    </dgm:pt>
    <dgm:pt modelId="{C95C682A-D541-A645-B82D-98CAFA53F8D5}" type="sibTrans" cxnId="{DA6F3FE4-7FB5-274F-9EA1-15A50BCE5D16}">
      <dgm:prSet/>
      <dgm:spPr/>
      <dgm:t>
        <a:bodyPr/>
        <a:lstStyle/>
        <a:p>
          <a:endParaRPr lang="de-DE" sz="1400"/>
        </a:p>
      </dgm:t>
    </dgm:pt>
    <dgm:pt modelId="{BCE3A0FE-1B4E-B14E-9BD0-B072401CB14E}">
      <dgm:prSet phldrT="[Text]" custT="1"/>
      <dgm:spPr>
        <a:ln>
          <a:solidFill>
            <a:schemeClr val="accent3">
              <a:lumMod val="75000"/>
            </a:schemeClr>
          </a:solidFill>
        </a:ln>
      </dgm:spPr>
      <dgm:t>
        <a:bodyPr/>
        <a:lstStyle/>
        <a:p>
          <a:pPr>
            <a:buClrTx/>
            <a:buSzTx/>
            <a:buFont typeface="Arial" panose="020B0604020202020204" pitchFamily="34" charset="0"/>
            <a:buChar char="•"/>
          </a:pPr>
          <a:r>
            <a:rPr lang="de-DE" sz="2400" b="0" dirty="0">
              <a:latin typeface="Optima" panose="02000503060000020004" pitchFamily="2" charset="0"/>
            </a:rPr>
            <a:t>Verschiedene Typen von Zeitreihenanalyse-Ein Kurzüberblick </a:t>
          </a:r>
          <a:endParaRPr lang="de-DE" sz="2400" b="0" dirty="0"/>
        </a:p>
      </dgm:t>
    </dgm:pt>
    <dgm:pt modelId="{B5D86D41-8FFE-224C-A34B-5F01A12C774A}" type="parTrans" cxnId="{4F2DF897-A8DA-7548-B70C-40B3A3D0A55B}">
      <dgm:prSet/>
      <dgm:spPr/>
      <dgm:t>
        <a:bodyPr/>
        <a:lstStyle/>
        <a:p>
          <a:endParaRPr lang="de-DE" sz="1400"/>
        </a:p>
      </dgm:t>
    </dgm:pt>
    <dgm:pt modelId="{D4D56112-D4E4-5244-8AB6-DCFD94FE25B6}" type="sibTrans" cxnId="{4F2DF897-A8DA-7548-B70C-40B3A3D0A55B}">
      <dgm:prSet/>
      <dgm:spPr/>
      <dgm:t>
        <a:bodyPr/>
        <a:lstStyle/>
        <a:p>
          <a:endParaRPr lang="de-DE" sz="1400"/>
        </a:p>
      </dgm:t>
    </dgm:pt>
    <dgm:pt modelId="{FDFDD18C-F03F-6F42-968E-A6EDB6D889CA}">
      <dgm:prSet phldrT="[Text]" custT="1"/>
      <dgm:spPr>
        <a:solidFill>
          <a:schemeClr val="accent1">
            <a:lumMod val="75000"/>
          </a:schemeClr>
        </a:solidFill>
        <a:ln>
          <a:solidFill>
            <a:schemeClr val="accent3">
              <a:lumMod val="75000"/>
            </a:schemeClr>
          </a:solidFill>
        </a:ln>
      </dgm:spPr>
      <dgm:t>
        <a:bodyPr/>
        <a:lstStyle/>
        <a:p>
          <a:r>
            <a:rPr lang="de-DE" sz="2400" dirty="0"/>
            <a:t>5)</a:t>
          </a:r>
        </a:p>
      </dgm:t>
    </dgm:pt>
    <dgm:pt modelId="{AEC0536D-3640-394D-9243-1D1450808F78}" type="parTrans" cxnId="{3C1A39A8-9CC6-144D-9B2A-47B51DAFA3A3}">
      <dgm:prSet/>
      <dgm:spPr/>
      <dgm:t>
        <a:bodyPr/>
        <a:lstStyle/>
        <a:p>
          <a:endParaRPr lang="de-DE" sz="1400"/>
        </a:p>
      </dgm:t>
    </dgm:pt>
    <dgm:pt modelId="{A1A473BC-C4FF-A34C-B30E-EFD161AE3D59}" type="sibTrans" cxnId="{3C1A39A8-9CC6-144D-9B2A-47B51DAFA3A3}">
      <dgm:prSet/>
      <dgm:spPr/>
      <dgm:t>
        <a:bodyPr/>
        <a:lstStyle/>
        <a:p>
          <a:endParaRPr lang="de-DE" sz="1400"/>
        </a:p>
      </dgm:t>
    </dgm:pt>
    <dgm:pt modelId="{A86FC702-5B40-6F4F-9847-330243FDB706}">
      <dgm:prSet phldrT="[Text]" custT="1"/>
      <dgm:spPr>
        <a:ln>
          <a:solidFill>
            <a:schemeClr val="accent3">
              <a:lumMod val="75000"/>
            </a:schemeClr>
          </a:solidFill>
        </a:ln>
      </dgm:spPr>
      <dgm:t>
        <a:bodyPr/>
        <a:lstStyle/>
        <a:p>
          <a:pPr>
            <a:buClrTx/>
            <a:buSzTx/>
            <a:buFont typeface="Arial" panose="020B0604020202020204" pitchFamily="34" charset="0"/>
            <a:buChar char="•"/>
          </a:pPr>
          <a:r>
            <a:rPr lang="de-DE" sz="2400" b="1" dirty="0">
              <a:latin typeface="Optima" panose="02000503060000020004" pitchFamily="2" charset="0"/>
            </a:rPr>
            <a:t>Wann ist welches Modell zu nutzen?-Die richtige Modellauswahl</a:t>
          </a:r>
          <a:endParaRPr lang="de-DE" sz="2400" b="1" dirty="0"/>
        </a:p>
      </dgm:t>
    </dgm:pt>
    <dgm:pt modelId="{60E04FCF-6B4C-7C4F-A41B-8FB723710006}" type="parTrans" cxnId="{C04A23D4-9229-1D41-9D4F-C5659002FE6A}">
      <dgm:prSet/>
      <dgm:spPr/>
      <dgm:t>
        <a:bodyPr/>
        <a:lstStyle/>
        <a:p>
          <a:endParaRPr lang="de-DE" sz="1400"/>
        </a:p>
      </dgm:t>
    </dgm:pt>
    <dgm:pt modelId="{A5C40B70-0A28-A64E-B998-B0F753BE8723}" type="sibTrans" cxnId="{C04A23D4-9229-1D41-9D4F-C5659002FE6A}">
      <dgm:prSet/>
      <dgm:spPr/>
      <dgm:t>
        <a:bodyPr/>
        <a:lstStyle/>
        <a:p>
          <a:endParaRPr lang="de-DE" sz="1400"/>
        </a:p>
      </dgm:t>
    </dgm:pt>
    <dgm:pt modelId="{017B5EE8-94F7-7741-BD9D-2587ABED1CCE}">
      <dgm:prSet phldrT="[Text]" custT="1"/>
      <dgm:spPr>
        <a:solidFill>
          <a:schemeClr val="accent1">
            <a:lumMod val="75000"/>
          </a:schemeClr>
        </a:solidFill>
        <a:ln>
          <a:solidFill>
            <a:schemeClr val="accent3">
              <a:lumMod val="75000"/>
            </a:schemeClr>
          </a:solidFill>
        </a:ln>
      </dgm:spPr>
      <dgm:t>
        <a:bodyPr/>
        <a:lstStyle/>
        <a:p>
          <a:r>
            <a:rPr lang="de-DE" sz="2400" dirty="0"/>
            <a:t>6)</a:t>
          </a:r>
        </a:p>
      </dgm:t>
    </dgm:pt>
    <dgm:pt modelId="{BECAE003-4861-4145-B910-5ABDB6D06E5E}" type="parTrans" cxnId="{B20D72D6-D993-D849-AACF-0E0F2D38FA6B}">
      <dgm:prSet/>
      <dgm:spPr/>
      <dgm:t>
        <a:bodyPr/>
        <a:lstStyle/>
        <a:p>
          <a:endParaRPr lang="de-DE" sz="1400"/>
        </a:p>
      </dgm:t>
    </dgm:pt>
    <dgm:pt modelId="{D941694F-8791-FA48-B60B-D966AE72CD94}" type="sibTrans" cxnId="{B20D72D6-D993-D849-AACF-0E0F2D38FA6B}">
      <dgm:prSet/>
      <dgm:spPr/>
      <dgm:t>
        <a:bodyPr/>
        <a:lstStyle/>
        <a:p>
          <a:endParaRPr lang="de-DE" sz="1400"/>
        </a:p>
      </dgm:t>
    </dgm:pt>
    <dgm:pt modelId="{CC17A5D7-BC36-A644-852D-915235F5E489}">
      <dgm:prSet phldrT="[Text]" custT="1"/>
      <dgm:spPr>
        <a:ln>
          <a:solidFill>
            <a:schemeClr val="accent3">
              <a:lumMod val="75000"/>
            </a:schemeClr>
          </a:solidFill>
        </a:ln>
      </dgm:spPr>
      <dgm:t>
        <a:bodyPr/>
        <a:lstStyle/>
        <a:p>
          <a:r>
            <a:rPr lang="de-DE" sz="2400" dirty="0">
              <a:latin typeface="Optima" panose="02000503060000020004" pitchFamily="2" charset="0"/>
            </a:rPr>
            <a:t>Konstruktion eines ARIMA Modells</a:t>
          </a:r>
          <a:endParaRPr lang="de-DE" sz="2400" dirty="0"/>
        </a:p>
      </dgm:t>
    </dgm:pt>
    <dgm:pt modelId="{5AB961BC-FB28-E74D-B381-6A292083A0E0}" type="parTrans" cxnId="{61ACCFB5-9305-B14B-86F9-BB83AE823893}">
      <dgm:prSet/>
      <dgm:spPr/>
      <dgm:t>
        <a:bodyPr/>
        <a:lstStyle/>
        <a:p>
          <a:endParaRPr lang="de-DE" sz="1400"/>
        </a:p>
      </dgm:t>
    </dgm:pt>
    <dgm:pt modelId="{75A30ED3-B807-0444-9330-67BBD2A12A5A}" type="sibTrans" cxnId="{61ACCFB5-9305-B14B-86F9-BB83AE823893}">
      <dgm:prSet/>
      <dgm:spPr/>
      <dgm:t>
        <a:bodyPr/>
        <a:lstStyle/>
        <a:p>
          <a:endParaRPr lang="de-DE" sz="1400"/>
        </a:p>
      </dgm:t>
    </dgm:pt>
    <dgm:pt modelId="{9F232982-B17E-BB44-8CC9-BC8D540E25AE}" type="pres">
      <dgm:prSet presAssocID="{BE0863D6-9743-AD4B-A223-D59EA547A50C}" presName="linearFlow" presStyleCnt="0">
        <dgm:presLayoutVars>
          <dgm:dir/>
          <dgm:animLvl val="lvl"/>
          <dgm:resizeHandles val="exact"/>
        </dgm:presLayoutVars>
      </dgm:prSet>
      <dgm:spPr/>
    </dgm:pt>
    <dgm:pt modelId="{51168F52-8DA3-B049-AC28-FE77C8FAC9E1}" type="pres">
      <dgm:prSet presAssocID="{5B53BF6E-1DCD-3344-BC91-5B1E022A2236}" presName="composite" presStyleCnt="0"/>
      <dgm:spPr/>
    </dgm:pt>
    <dgm:pt modelId="{8BE6E343-EBF7-9143-8EC2-D6C6E56837B5}" type="pres">
      <dgm:prSet presAssocID="{5B53BF6E-1DCD-3344-BC91-5B1E022A2236}" presName="parentText" presStyleLbl="alignNode1" presStyleIdx="0" presStyleCnt="3">
        <dgm:presLayoutVars>
          <dgm:chMax val="1"/>
          <dgm:bulletEnabled val="1"/>
        </dgm:presLayoutVars>
      </dgm:prSet>
      <dgm:spPr/>
    </dgm:pt>
    <dgm:pt modelId="{646217F9-6C37-6248-82FE-BF4901C02AD9}" type="pres">
      <dgm:prSet presAssocID="{5B53BF6E-1DCD-3344-BC91-5B1E022A2236}" presName="descendantText" presStyleLbl="alignAcc1" presStyleIdx="0" presStyleCnt="3">
        <dgm:presLayoutVars>
          <dgm:bulletEnabled val="1"/>
        </dgm:presLayoutVars>
      </dgm:prSet>
      <dgm:spPr/>
    </dgm:pt>
    <dgm:pt modelId="{6E54B18A-6FC6-CC43-A447-E6F6068864D6}" type="pres">
      <dgm:prSet presAssocID="{C95C682A-D541-A645-B82D-98CAFA53F8D5}" presName="sp" presStyleCnt="0"/>
      <dgm:spPr/>
    </dgm:pt>
    <dgm:pt modelId="{D46AF29D-8085-5D42-955B-E7F8AE245007}" type="pres">
      <dgm:prSet presAssocID="{FDFDD18C-F03F-6F42-968E-A6EDB6D889CA}" presName="composite" presStyleCnt="0"/>
      <dgm:spPr/>
    </dgm:pt>
    <dgm:pt modelId="{B0DE5943-F757-B049-B6A8-597FCA98D55A}" type="pres">
      <dgm:prSet presAssocID="{FDFDD18C-F03F-6F42-968E-A6EDB6D889CA}" presName="parentText" presStyleLbl="alignNode1" presStyleIdx="1" presStyleCnt="3">
        <dgm:presLayoutVars>
          <dgm:chMax val="1"/>
          <dgm:bulletEnabled val="1"/>
        </dgm:presLayoutVars>
      </dgm:prSet>
      <dgm:spPr/>
    </dgm:pt>
    <dgm:pt modelId="{3928E41C-5363-3347-911C-7B6C2E15743E}" type="pres">
      <dgm:prSet presAssocID="{FDFDD18C-F03F-6F42-968E-A6EDB6D889CA}" presName="descendantText" presStyleLbl="alignAcc1" presStyleIdx="1" presStyleCnt="3">
        <dgm:presLayoutVars>
          <dgm:bulletEnabled val="1"/>
        </dgm:presLayoutVars>
      </dgm:prSet>
      <dgm:spPr/>
    </dgm:pt>
    <dgm:pt modelId="{6BEF53AC-3D43-1948-8F3B-A6371BC25F32}" type="pres">
      <dgm:prSet presAssocID="{A1A473BC-C4FF-A34C-B30E-EFD161AE3D59}" presName="sp" presStyleCnt="0"/>
      <dgm:spPr/>
    </dgm:pt>
    <dgm:pt modelId="{84631507-5A0B-FB41-9CC6-DB151B18DDFC}" type="pres">
      <dgm:prSet presAssocID="{017B5EE8-94F7-7741-BD9D-2587ABED1CCE}" presName="composite" presStyleCnt="0"/>
      <dgm:spPr/>
    </dgm:pt>
    <dgm:pt modelId="{7075BFA8-40A4-164C-B72C-D4C54369ADD7}" type="pres">
      <dgm:prSet presAssocID="{017B5EE8-94F7-7741-BD9D-2587ABED1CCE}" presName="parentText" presStyleLbl="alignNode1" presStyleIdx="2" presStyleCnt="3">
        <dgm:presLayoutVars>
          <dgm:chMax val="1"/>
          <dgm:bulletEnabled val="1"/>
        </dgm:presLayoutVars>
      </dgm:prSet>
      <dgm:spPr/>
    </dgm:pt>
    <dgm:pt modelId="{C7BAB34E-0619-374A-916F-DD7C96EDB491}" type="pres">
      <dgm:prSet presAssocID="{017B5EE8-94F7-7741-BD9D-2587ABED1CCE}" presName="descendantText" presStyleLbl="alignAcc1" presStyleIdx="2" presStyleCnt="3">
        <dgm:presLayoutVars>
          <dgm:bulletEnabled val="1"/>
        </dgm:presLayoutVars>
      </dgm:prSet>
      <dgm:spPr/>
    </dgm:pt>
  </dgm:ptLst>
  <dgm:cxnLst>
    <dgm:cxn modelId="{0A26700E-30BB-5E4E-9621-4A68DEFCF0D0}" type="presOf" srcId="{BE0863D6-9743-AD4B-A223-D59EA547A50C}" destId="{9F232982-B17E-BB44-8CC9-BC8D540E25AE}" srcOrd="0" destOrd="0" presId="urn:microsoft.com/office/officeart/2005/8/layout/chevron2"/>
    <dgm:cxn modelId="{F05B0056-3AD9-CB45-8557-3E7CFABE8A47}" type="presOf" srcId="{017B5EE8-94F7-7741-BD9D-2587ABED1CCE}" destId="{7075BFA8-40A4-164C-B72C-D4C54369ADD7}" srcOrd="0" destOrd="0" presId="urn:microsoft.com/office/officeart/2005/8/layout/chevron2"/>
    <dgm:cxn modelId="{4F2DF897-A8DA-7548-B70C-40B3A3D0A55B}" srcId="{5B53BF6E-1DCD-3344-BC91-5B1E022A2236}" destId="{BCE3A0FE-1B4E-B14E-9BD0-B072401CB14E}" srcOrd="0" destOrd="0" parTransId="{B5D86D41-8FFE-224C-A34B-5F01A12C774A}" sibTransId="{D4D56112-D4E4-5244-8AB6-DCFD94FE25B6}"/>
    <dgm:cxn modelId="{BF36D79C-3A92-9543-A8F0-817F63759EEC}" type="presOf" srcId="{CC17A5D7-BC36-A644-852D-915235F5E489}" destId="{C7BAB34E-0619-374A-916F-DD7C96EDB491}" srcOrd="0" destOrd="0" presId="urn:microsoft.com/office/officeart/2005/8/layout/chevron2"/>
    <dgm:cxn modelId="{3C1A39A8-9CC6-144D-9B2A-47B51DAFA3A3}" srcId="{BE0863D6-9743-AD4B-A223-D59EA547A50C}" destId="{FDFDD18C-F03F-6F42-968E-A6EDB6D889CA}" srcOrd="1" destOrd="0" parTransId="{AEC0536D-3640-394D-9243-1D1450808F78}" sibTransId="{A1A473BC-C4FF-A34C-B30E-EFD161AE3D59}"/>
    <dgm:cxn modelId="{181C2FAB-412B-904D-812B-08FCAA2014BC}" type="presOf" srcId="{BCE3A0FE-1B4E-B14E-9BD0-B072401CB14E}" destId="{646217F9-6C37-6248-82FE-BF4901C02AD9}" srcOrd="0" destOrd="0" presId="urn:microsoft.com/office/officeart/2005/8/layout/chevron2"/>
    <dgm:cxn modelId="{61ACCFB5-9305-B14B-86F9-BB83AE823893}" srcId="{017B5EE8-94F7-7741-BD9D-2587ABED1CCE}" destId="{CC17A5D7-BC36-A644-852D-915235F5E489}" srcOrd="0" destOrd="0" parTransId="{5AB961BC-FB28-E74D-B381-6A292083A0E0}" sibTransId="{75A30ED3-B807-0444-9330-67BBD2A12A5A}"/>
    <dgm:cxn modelId="{39250AB9-CE39-C546-9135-2228C40ABF8C}" type="presOf" srcId="{A86FC702-5B40-6F4F-9847-330243FDB706}" destId="{3928E41C-5363-3347-911C-7B6C2E15743E}" srcOrd="0" destOrd="0" presId="urn:microsoft.com/office/officeart/2005/8/layout/chevron2"/>
    <dgm:cxn modelId="{0FB0B7BC-6A93-2A40-90DC-6B70AC3129A8}" type="presOf" srcId="{5B53BF6E-1DCD-3344-BC91-5B1E022A2236}" destId="{8BE6E343-EBF7-9143-8EC2-D6C6E56837B5}" srcOrd="0" destOrd="0" presId="urn:microsoft.com/office/officeart/2005/8/layout/chevron2"/>
    <dgm:cxn modelId="{C04A23D4-9229-1D41-9D4F-C5659002FE6A}" srcId="{FDFDD18C-F03F-6F42-968E-A6EDB6D889CA}" destId="{A86FC702-5B40-6F4F-9847-330243FDB706}" srcOrd="0" destOrd="0" parTransId="{60E04FCF-6B4C-7C4F-A41B-8FB723710006}" sibTransId="{A5C40B70-0A28-A64E-B998-B0F753BE8723}"/>
    <dgm:cxn modelId="{B20D72D6-D993-D849-AACF-0E0F2D38FA6B}" srcId="{BE0863D6-9743-AD4B-A223-D59EA547A50C}" destId="{017B5EE8-94F7-7741-BD9D-2587ABED1CCE}" srcOrd="2" destOrd="0" parTransId="{BECAE003-4861-4145-B910-5ABDB6D06E5E}" sibTransId="{D941694F-8791-FA48-B60B-D966AE72CD94}"/>
    <dgm:cxn modelId="{DA6F3FE4-7FB5-274F-9EA1-15A50BCE5D16}" srcId="{BE0863D6-9743-AD4B-A223-D59EA547A50C}" destId="{5B53BF6E-1DCD-3344-BC91-5B1E022A2236}" srcOrd="0" destOrd="0" parTransId="{66B2BBD5-EBD4-2543-8EEF-107AB7281E65}" sibTransId="{C95C682A-D541-A645-B82D-98CAFA53F8D5}"/>
    <dgm:cxn modelId="{181C2EFA-FA1B-7544-A1D5-1AB55C75587D}" type="presOf" srcId="{FDFDD18C-F03F-6F42-968E-A6EDB6D889CA}" destId="{B0DE5943-F757-B049-B6A8-597FCA98D55A}" srcOrd="0" destOrd="0" presId="urn:microsoft.com/office/officeart/2005/8/layout/chevron2"/>
    <dgm:cxn modelId="{AB3213F7-2B9A-0447-AA95-C89720964B57}" type="presParOf" srcId="{9F232982-B17E-BB44-8CC9-BC8D540E25AE}" destId="{51168F52-8DA3-B049-AC28-FE77C8FAC9E1}" srcOrd="0" destOrd="0" presId="urn:microsoft.com/office/officeart/2005/8/layout/chevron2"/>
    <dgm:cxn modelId="{73C93AE4-3BA5-2542-8D24-08D0EA5986BC}" type="presParOf" srcId="{51168F52-8DA3-B049-AC28-FE77C8FAC9E1}" destId="{8BE6E343-EBF7-9143-8EC2-D6C6E56837B5}" srcOrd="0" destOrd="0" presId="urn:microsoft.com/office/officeart/2005/8/layout/chevron2"/>
    <dgm:cxn modelId="{4F7A7782-5578-FC44-BA97-EC24DF2FE2BA}" type="presParOf" srcId="{51168F52-8DA3-B049-AC28-FE77C8FAC9E1}" destId="{646217F9-6C37-6248-82FE-BF4901C02AD9}" srcOrd="1" destOrd="0" presId="urn:microsoft.com/office/officeart/2005/8/layout/chevron2"/>
    <dgm:cxn modelId="{268F6C84-382B-3F46-9834-8C21C25EB010}" type="presParOf" srcId="{9F232982-B17E-BB44-8CC9-BC8D540E25AE}" destId="{6E54B18A-6FC6-CC43-A447-E6F6068864D6}" srcOrd="1" destOrd="0" presId="urn:microsoft.com/office/officeart/2005/8/layout/chevron2"/>
    <dgm:cxn modelId="{0F3614C6-0E55-7D42-8789-87346554D44B}" type="presParOf" srcId="{9F232982-B17E-BB44-8CC9-BC8D540E25AE}" destId="{D46AF29D-8085-5D42-955B-E7F8AE245007}" srcOrd="2" destOrd="0" presId="urn:microsoft.com/office/officeart/2005/8/layout/chevron2"/>
    <dgm:cxn modelId="{CDA3E16E-4574-4040-A16C-023C9EE395E5}" type="presParOf" srcId="{D46AF29D-8085-5D42-955B-E7F8AE245007}" destId="{B0DE5943-F757-B049-B6A8-597FCA98D55A}" srcOrd="0" destOrd="0" presId="urn:microsoft.com/office/officeart/2005/8/layout/chevron2"/>
    <dgm:cxn modelId="{81873A85-5DFA-7848-B1F3-04EA6449572A}" type="presParOf" srcId="{D46AF29D-8085-5D42-955B-E7F8AE245007}" destId="{3928E41C-5363-3347-911C-7B6C2E15743E}" srcOrd="1" destOrd="0" presId="urn:microsoft.com/office/officeart/2005/8/layout/chevron2"/>
    <dgm:cxn modelId="{EF0B0A49-9375-D444-B381-19326295E0EB}" type="presParOf" srcId="{9F232982-B17E-BB44-8CC9-BC8D540E25AE}" destId="{6BEF53AC-3D43-1948-8F3B-A6371BC25F32}" srcOrd="3" destOrd="0" presId="urn:microsoft.com/office/officeart/2005/8/layout/chevron2"/>
    <dgm:cxn modelId="{F5643982-300F-5440-B41E-3F2653F06D6F}" type="presParOf" srcId="{9F232982-B17E-BB44-8CC9-BC8D540E25AE}" destId="{84631507-5A0B-FB41-9CC6-DB151B18DDFC}" srcOrd="4" destOrd="0" presId="urn:microsoft.com/office/officeart/2005/8/layout/chevron2"/>
    <dgm:cxn modelId="{02260665-0BFB-6746-B382-009ACDBC0A50}" type="presParOf" srcId="{84631507-5A0B-FB41-9CC6-DB151B18DDFC}" destId="{7075BFA8-40A4-164C-B72C-D4C54369ADD7}" srcOrd="0" destOrd="0" presId="urn:microsoft.com/office/officeart/2005/8/layout/chevron2"/>
    <dgm:cxn modelId="{D548975E-4DFF-784B-BFF2-E2A8DE0736A4}" type="presParOf" srcId="{84631507-5A0B-FB41-9CC6-DB151B18DDFC}" destId="{C7BAB34E-0619-374A-916F-DD7C96EDB491}"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E0863D6-9743-AD4B-A223-D59EA547A50C}"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de-DE"/>
        </a:p>
      </dgm:t>
    </dgm:pt>
    <dgm:pt modelId="{5B53BF6E-1DCD-3344-BC91-5B1E022A2236}">
      <dgm:prSet phldrT="[Text]" custT="1"/>
      <dgm:spPr>
        <a:solidFill>
          <a:schemeClr val="accent1">
            <a:lumMod val="75000"/>
          </a:schemeClr>
        </a:solidFill>
        <a:ln>
          <a:solidFill>
            <a:schemeClr val="accent3">
              <a:lumMod val="75000"/>
            </a:schemeClr>
          </a:solidFill>
        </a:ln>
      </dgm:spPr>
      <dgm:t>
        <a:bodyPr/>
        <a:lstStyle/>
        <a:p>
          <a:r>
            <a:rPr lang="de-DE" sz="2400" dirty="0"/>
            <a:t>4)</a:t>
          </a:r>
        </a:p>
      </dgm:t>
    </dgm:pt>
    <dgm:pt modelId="{66B2BBD5-EBD4-2543-8EEF-107AB7281E65}" type="parTrans" cxnId="{DA6F3FE4-7FB5-274F-9EA1-15A50BCE5D16}">
      <dgm:prSet/>
      <dgm:spPr/>
      <dgm:t>
        <a:bodyPr/>
        <a:lstStyle/>
        <a:p>
          <a:endParaRPr lang="de-DE" sz="1400"/>
        </a:p>
      </dgm:t>
    </dgm:pt>
    <dgm:pt modelId="{C95C682A-D541-A645-B82D-98CAFA53F8D5}" type="sibTrans" cxnId="{DA6F3FE4-7FB5-274F-9EA1-15A50BCE5D16}">
      <dgm:prSet/>
      <dgm:spPr/>
      <dgm:t>
        <a:bodyPr/>
        <a:lstStyle/>
        <a:p>
          <a:endParaRPr lang="de-DE" sz="1400"/>
        </a:p>
      </dgm:t>
    </dgm:pt>
    <dgm:pt modelId="{BCE3A0FE-1B4E-B14E-9BD0-B072401CB14E}">
      <dgm:prSet phldrT="[Text]" custT="1"/>
      <dgm:spPr>
        <a:ln>
          <a:solidFill>
            <a:schemeClr val="accent3">
              <a:lumMod val="75000"/>
            </a:schemeClr>
          </a:solidFill>
        </a:ln>
      </dgm:spPr>
      <dgm:t>
        <a:bodyPr/>
        <a:lstStyle/>
        <a:p>
          <a:pPr>
            <a:buClrTx/>
            <a:buSzTx/>
            <a:buFont typeface="Arial" panose="020B0604020202020204" pitchFamily="34" charset="0"/>
            <a:buChar char="•"/>
          </a:pPr>
          <a:r>
            <a:rPr lang="de-DE" sz="2400" b="0" dirty="0">
              <a:latin typeface="Optima" panose="02000503060000020004" pitchFamily="2" charset="0"/>
            </a:rPr>
            <a:t>Verschiedene Typen von Zeitreihenanalyse-Ein Kurzüberblick </a:t>
          </a:r>
          <a:endParaRPr lang="de-DE" sz="2400" b="0" dirty="0"/>
        </a:p>
      </dgm:t>
    </dgm:pt>
    <dgm:pt modelId="{B5D86D41-8FFE-224C-A34B-5F01A12C774A}" type="parTrans" cxnId="{4F2DF897-A8DA-7548-B70C-40B3A3D0A55B}">
      <dgm:prSet/>
      <dgm:spPr/>
      <dgm:t>
        <a:bodyPr/>
        <a:lstStyle/>
        <a:p>
          <a:endParaRPr lang="de-DE" sz="1400"/>
        </a:p>
      </dgm:t>
    </dgm:pt>
    <dgm:pt modelId="{D4D56112-D4E4-5244-8AB6-DCFD94FE25B6}" type="sibTrans" cxnId="{4F2DF897-A8DA-7548-B70C-40B3A3D0A55B}">
      <dgm:prSet/>
      <dgm:spPr/>
      <dgm:t>
        <a:bodyPr/>
        <a:lstStyle/>
        <a:p>
          <a:endParaRPr lang="de-DE" sz="1400"/>
        </a:p>
      </dgm:t>
    </dgm:pt>
    <dgm:pt modelId="{FDFDD18C-F03F-6F42-968E-A6EDB6D889CA}">
      <dgm:prSet phldrT="[Text]" custT="1"/>
      <dgm:spPr>
        <a:solidFill>
          <a:schemeClr val="accent1">
            <a:lumMod val="75000"/>
          </a:schemeClr>
        </a:solidFill>
        <a:ln>
          <a:solidFill>
            <a:schemeClr val="accent3">
              <a:lumMod val="75000"/>
            </a:schemeClr>
          </a:solidFill>
        </a:ln>
      </dgm:spPr>
      <dgm:t>
        <a:bodyPr/>
        <a:lstStyle/>
        <a:p>
          <a:r>
            <a:rPr lang="de-DE" sz="2400" dirty="0"/>
            <a:t>5)</a:t>
          </a:r>
        </a:p>
      </dgm:t>
    </dgm:pt>
    <dgm:pt modelId="{AEC0536D-3640-394D-9243-1D1450808F78}" type="parTrans" cxnId="{3C1A39A8-9CC6-144D-9B2A-47B51DAFA3A3}">
      <dgm:prSet/>
      <dgm:spPr/>
      <dgm:t>
        <a:bodyPr/>
        <a:lstStyle/>
        <a:p>
          <a:endParaRPr lang="de-DE" sz="1400"/>
        </a:p>
      </dgm:t>
    </dgm:pt>
    <dgm:pt modelId="{A1A473BC-C4FF-A34C-B30E-EFD161AE3D59}" type="sibTrans" cxnId="{3C1A39A8-9CC6-144D-9B2A-47B51DAFA3A3}">
      <dgm:prSet/>
      <dgm:spPr/>
      <dgm:t>
        <a:bodyPr/>
        <a:lstStyle/>
        <a:p>
          <a:endParaRPr lang="de-DE" sz="1400"/>
        </a:p>
      </dgm:t>
    </dgm:pt>
    <dgm:pt modelId="{A86FC702-5B40-6F4F-9847-330243FDB706}">
      <dgm:prSet phldrT="[Text]" custT="1"/>
      <dgm:spPr>
        <a:ln>
          <a:solidFill>
            <a:schemeClr val="accent3">
              <a:lumMod val="75000"/>
            </a:schemeClr>
          </a:solidFill>
        </a:ln>
      </dgm:spPr>
      <dgm:t>
        <a:bodyPr/>
        <a:lstStyle/>
        <a:p>
          <a:pPr>
            <a:buClrTx/>
            <a:buSzTx/>
            <a:buFont typeface="Arial" panose="020B0604020202020204" pitchFamily="34" charset="0"/>
            <a:buChar char="•"/>
          </a:pPr>
          <a:r>
            <a:rPr lang="de-DE" sz="2400" b="0" dirty="0">
              <a:latin typeface="Optima" panose="02000503060000020004" pitchFamily="2" charset="0"/>
            </a:rPr>
            <a:t>Wann ist welches Modell zu nutzen?-Die richtige Modellauswahl</a:t>
          </a:r>
          <a:endParaRPr lang="de-DE" sz="2400" b="0" dirty="0"/>
        </a:p>
      </dgm:t>
    </dgm:pt>
    <dgm:pt modelId="{60E04FCF-6B4C-7C4F-A41B-8FB723710006}" type="parTrans" cxnId="{C04A23D4-9229-1D41-9D4F-C5659002FE6A}">
      <dgm:prSet/>
      <dgm:spPr/>
      <dgm:t>
        <a:bodyPr/>
        <a:lstStyle/>
        <a:p>
          <a:endParaRPr lang="de-DE" sz="1400"/>
        </a:p>
      </dgm:t>
    </dgm:pt>
    <dgm:pt modelId="{A5C40B70-0A28-A64E-B998-B0F753BE8723}" type="sibTrans" cxnId="{C04A23D4-9229-1D41-9D4F-C5659002FE6A}">
      <dgm:prSet/>
      <dgm:spPr/>
      <dgm:t>
        <a:bodyPr/>
        <a:lstStyle/>
        <a:p>
          <a:endParaRPr lang="de-DE" sz="1400"/>
        </a:p>
      </dgm:t>
    </dgm:pt>
    <dgm:pt modelId="{017B5EE8-94F7-7741-BD9D-2587ABED1CCE}">
      <dgm:prSet phldrT="[Text]" custT="1"/>
      <dgm:spPr>
        <a:solidFill>
          <a:schemeClr val="accent1">
            <a:lumMod val="75000"/>
          </a:schemeClr>
        </a:solidFill>
        <a:ln>
          <a:solidFill>
            <a:schemeClr val="accent3">
              <a:lumMod val="75000"/>
            </a:schemeClr>
          </a:solidFill>
        </a:ln>
      </dgm:spPr>
      <dgm:t>
        <a:bodyPr/>
        <a:lstStyle/>
        <a:p>
          <a:r>
            <a:rPr lang="de-DE" sz="2400" dirty="0"/>
            <a:t>6)</a:t>
          </a:r>
        </a:p>
      </dgm:t>
    </dgm:pt>
    <dgm:pt modelId="{BECAE003-4861-4145-B910-5ABDB6D06E5E}" type="parTrans" cxnId="{B20D72D6-D993-D849-AACF-0E0F2D38FA6B}">
      <dgm:prSet/>
      <dgm:spPr/>
      <dgm:t>
        <a:bodyPr/>
        <a:lstStyle/>
        <a:p>
          <a:endParaRPr lang="de-DE" sz="1400"/>
        </a:p>
      </dgm:t>
    </dgm:pt>
    <dgm:pt modelId="{D941694F-8791-FA48-B60B-D966AE72CD94}" type="sibTrans" cxnId="{B20D72D6-D993-D849-AACF-0E0F2D38FA6B}">
      <dgm:prSet/>
      <dgm:spPr/>
      <dgm:t>
        <a:bodyPr/>
        <a:lstStyle/>
        <a:p>
          <a:endParaRPr lang="de-DE" sz="1400"/>
        </a:p>
      </dgm:t>
    </dgm:pt>
    <dgm:pt modelId="{CC17A5D7-BC36-A644-852D-915235F5E489}">
      <dgm:prSet phldrT="[Text]" custT="1"/>
      <dgm:spPr>
        <a:ln>
          <a:solidFill>
            <a:schemeClr val="accent3">
              <a:lumMod val="75000"/>
            </a:schemeClr>
          </a:solidFill>
        </a:ln>
      </dgm:spPr>
      <dgm:t>
        <a:bodyPr/>
        <a:lstStyle/>
        <a:p>
          <a:r>
            <a:rPr lang="de-DE" sz="2400" b="1" dirty="0">
              <a:latin typeface="Optima" panose="02000503060000020004" pitchFamily="2" charset="0"/>
            </a:rPr>
            <a:t>Konstruktion eines ARIMA Modells</a:t>
          </a:r>
          <a:endParaRPr lang="de-DE" sz="2400" b="1" dirty="0"/>
        </a:p>
      </dgm:t>
    </dgm:pt>
    <dgm:pt modelId="{5AB961BC-FB28-E74D-B381-6A292083A0E0}" type="parTrans" cxnId="{61ACCFB5-9305-B14B-86F9-BB83AE823893}">
      <dgm:prSet/>
      <dgm:spPr/>
      <dgm:t>
        <a:bodyPr/>
        <a:lstStyle/>
        <a:p>
          <a:endParaRPr lang="de-DE" sz="1400"/>
        </a:p>
      </dgm:t>
    </dgm:pt>
    <dgm:pt modelId="{75A30ED3-B807-0444-9330-67BBD2A12A5A}" type="sibTrans" cxnId="{61ACCFB5-9305-B14B-86F9-BB83AE823893}">
      <dgm:prSet/>
      <dgm:spPr/>
      <dgm:t>
        <a:bodyPr/>
        <a:lstStyle/>
        <a:p>
          <a:endParaRPr lang="de-DE" sz="1400"/>
        </a:p>
      </dgm:t>
    </dgm:pt>
    <dgm:pt modelId="{9F232982-B17E-BB44-8CC9-BC8D540E25AE}" type="pres">
      <dgm:prSet presAssocID="{BE0863D6-9743-AD4B-A223-D59EA547A50C}" presName="linearFlow" presStyleCnt="0">
        <dgm:presLayoutVars>
          <dgm:dir/>
          <dgm:animLvl val="lvl"/>
          <dgm:resizeHandles val="exact"/>
        </dgm:presLayoutVars>
      </dgm:prSet>
      <dgm:spPr/>
    </dgm:pt>
    <dgm:pt modelId="{51168F52-8DA3-B049-AC28-FE77C8FAC9E1}" type="pres">
      <dgm:prSet presAssocID="{5B53BF6E-1DCD-3344-BC91-5B1E022A2236}" presName="composite" presStyleCnt="0"/>
      <dgm:spPr/>
    </dgm:pt>
    <dgm:pt modelId="{8BE6E343-EBF7-9143-8EC2-D6C6E56837B5}" type="pres">
      <dgm:prSet presAssocID="{5B53BF6E-1DCD-3344-BC91-5B1E022A2236}" presName="parentText" presStyleLbl="alignNode1" presStyleIdx="0" presStyleCnt="3">
        <dgm:presLayoutVars>
          <dgm:chMax val="1"/>
          <dgm:bulletEnabled val="1"/>
        </dgm:presLayoutVars>
      </dgm:prSet>
      <dgm:spPr/>
    </dgm:pt>
    <dgm:pt modelId="{646217F9-6C37-6248-82FE-BF4901C02AD9}" type="pres">
      <dgm:prSet presAssocID="{5B53BF6E-1DCD-3344-BC91-5B1E022A2236}" presName="descendantText" presStyleLbl="alignAcc1" presStyleIdx="0" presStyleCnt="3">
        <dgm:presLayoutVars>
          <dgm:bulletEnabled val="1"/>
        </dgm:presLayoutVars>
      </dgm:prSet>
      <dgm:spPr/>
    </dgm:pt>
    <dgm:pt modelId="{6E54B18A-6FC6-CC43-A447-E6F6068864D6}" type="pres">
      <dgm:prSet presAssocID="{C95C682A-D541-A645-B82D-98CAFA53F8D5}" presName="sp" presStyleCnt="0"/>
      <dgm:spPr/>
    </dgm:pt>
    <dgm:pt modelId="{D46AF29D-8085-5D42-955B-E7F8AE245007}" type="pres">
      <dgm:prSet presAssocID="{FDFDD18C-F03F-6F42-968E-A6EDB6D889CA}" presName="composite" presStyleCnt="0"/>
      <dgm:spPr/>
    </dgm:pt>
    <dgm:pt modelId="{B0DE5943-F757-B049-B6A8-597FCA98D55A}" type="pres">
      <dgm:prSet presAssocID="{FDFDD18C-F03F-6F42-968E-A6EDB6D889CA}" presName="parentText" presStyleLbl="alignNode1" presStyleIdx="1" presStyleCnt="3">
        <dgm:presLayoutVars>
          <dgm:chMax val="1"/>
          <dgm:bulletEnabled val="1"/>
        </dgm:presLayoutVars>
      </dgm:prSet>
      <dgm:spPr/>
    </dgm:pt>
    <dgm:pt modelId="{3928E41C-5363-3347-911C-7B6C2E15743E}" type="pres">
      <dgm:prSet presAssocID="{FDFDD18C-F03F-6F42-968E-A6EDB6D889CA}" presName="descendantText" presStyleLbl="alignAcc1" presStyleIdx="1" presStyleCnt="3">
        <dgm:presLayoutVars>
          <dgm:bulletEnabled val="1"/>
        </dgm:presLayoutVars>
      </dgm:prSet>
      <dgm:spPr/>
    </dgm:pt>
    <dgm:pt modelId="{6BEF53AC-3D43-1948-8F3B-A6371BC25F32}" type="pres">
      <dgm:prSet presAssocID="{A1A473BC-C4FF-A34C-B30E-EFD161AE3D59}" presName="sp" presStyleCnt="0"/>
      <dgm:spPr/>
    </dgm:pt>
    <dgm:pt modelId="{84631507-5A0B-FB41-9CC6-DB151B18DDFC}" type="pres">
      <dgm:prSet presAssocID="{017B5EE8-94F7-7741-BD9D-2587ABED1CCE}" presName="composite" presStyleCnt="0"/>
      <dgm:spPr/>
    </dgm:pt>
    <dgm:pt modelId="{7075BFA8-40A4-164C-B72C-D4C54369ADD7}" type="pres">
      <dgm:prSet presAssocID="{017B5EE8-94F7-7741-BD9D-2587ABED1CCE}" presName="parentText" presStyleLbl="alignNode1" presStyleIdx="2" presStyleCnt="3">
        <dgm:presLayoutVars>
          <dgm:chMax val="1"/>
          <dgm:bulletEnabled val="1"/>
        </dgm:presLayoutVars>
      </dgm:prSet>
      <dgm:spPr/>
    </dgm:pt>
    <dgm:pt modelId="{C7BAB34E-0619-374A-916F-DD7C96EDB491}" type="pres">
      <dgm:prSet presAssocID="{017B5EE8-94F7-7741-BD9D-2587ABED1CCE}" presName="descendantText" presStyleLbl="alignAcc1" presStyleIdx="2" presStyleCnt="3">
        <dgm:presLayoutVars>
          <dgm:bulletEnabled val="1"/>
        </dgm:presLayoutVars>
      </dgm:prSet>
      <dgm:spPr/>
    </dgm:pt>
  </dgm:ptLst>
  <dgm:cxnLst>
    <dgm:cxn modelId="{0A26700E-30BB-5E4E-9621-4A68DEFCF0D0}" type="presOf" srcId="{BE0863D6-9743-AD4B-A223-D59EA547A50C}" destId="{9F232982-B17E-BB44-8CC9-BC8D540E25AE}" srcOrd="0" destOrd="0" presId="urn:microsoft.com/office/officeart/2005/8/layout/chevron2"/>
    <dgm:cxn modelId="{F05B0056-3AD9-CB45-8557-3E7CFABE8A47}" type="presOf" srcId="{017B5EE8-94F7-7741-BD9D-2587ABED1CCE}" destId="{7075BFA8-40A4-164C-B72C-D4C54369ADD7}" srcOrd="0" destOrd="0" presId="urn:microsoft.com/office/officeart/2005/8/layout/chevron2"/>
    <dgm:cxn modelId="{4F2DF897-A8DA-7548-B70C-40B3A3D0A55B}" srcId="{5B53BF6E-1DCD-3344-BC91-5B1E022A2236}" destId="{BCE3A0FE-1B4E-B14E-9BD0-B072401CB14E}" srcOrd="0" destOrd="0" parTransId="{B5D86D41-8FFE-224C-A34B-5F01A12C774A}" sibTransId="{D4D56112-D4E4-5244-8AB6-DCFD94FE25B6}"/>
    <dgm:cxn modelId="{BF36D79C-3A92-9543-A8F0-817F63759EEC}" type="presOf" srcId="{CC17A5D7-BC36-A644-852D-915235F5E489}" destId="{C7BAB34E-0619-374A-916F-DD7C96EDB491}" srcOrd="0" destOrd="0" presId="urn:microsoft.com/office/officeart/2005/8/layout/chevron2"/>
    <dgm:cxn modelId="{3C1A39A8-9CC6-144D-9B2A-47B51DAFA3A3}" srcId="{BE0863D6-9743-AD4B-A223-D59EA547A50C}" destId="{FDFDD18C-F03F-6F42-968E-A6EDB6D889CA}" srcOrd="1" destOrd="0" parTransId="{AEC0536D-3640-394D-9243-1D1450808F78}" sibTransId="{A1A473BC-C4FF-A34C-B30E-EFD161AE3D59}"/>
    <dgm:cxn modelId="{181C2FAB-412B-904D-812B-08FCAA2014BC}" type="presOf" srcId="{BCE3A0FE-1B4E-B14E-9BD0-B072401CB14E}" destId="{646217F9-6C37-6248-82FE-BF4901C02AD9}" srcOrd="0" destOrd="0" presId="urn:microsoft.com/office/officeart/2005/8/layout/chevron2"/>
    <dgm:cxn modelId="{61ACCFB5-9305-B14B-86F9-BB83AE823893}" srcId="{017B5EE8-94F7-7741-BD9D-2587ABED1CCE}" destId="{CC17A5D7-BC36-A644-852D-915235F5E489}" srcOrd="0" destOrd="0" parTransId="{5AB961BC-FB28-E74D-B381-6A292083A0E0}" sibTransId="{75A30ED3-B807-0444-9330-67BBD2A12A5A}"/>
    <dgm:cxn modelId="{39250AB9-CE39-C546-9135-2228C40ABF8C}" type="presOf" srcId="{A86FC702-5B40-6F4F-9847-330243FDB706}" destId="{3928E41C-5363-3347-911C-7B6C2E15743E}" srcOrd="0" destOrd="0" presId="urn:microsoft.com/office/officeart/2005/8/layout/chevron2"/>
    <dgm:cxn modelId="{0FB0B7BC-6A93-2A40-90DC-6B70AC3129A8}" type="presOf" srcId="{5B53BF6E-1DCD-3344-BC91-5B1E022A2236}" destId="{8BE6E343-EBF7-9143-8EC2-D6C6E56837B5}" srcOrd="0" destOrd="0" presId="urn:microsoft.com/office/officeart/2005/8/layout/chevron2"/>
    <dgm:cxn modelId="{C04A23D4-9229-1D41-9D4F-C5659002FE6A}" srcId="{FDFDD18C-F03F-6F42-968E-A6EDB6D889CA}" destId="{A86FC702-5B40-6F4F-9847-330243FDB706}" srcOrd="0" destOrd="0" parTransId="{60E04FCF-6B4C-7C4F-A41B-8FB723710006}" sibTransId="{A5C40B70-0A28-A64E-B998-B0F753BE8723}"/>
    <dgm:cxn modelId="{B20D72D6-D993-D849-AACF-0E0F2D38FA6B}" srcId="{BE0863D6-9743-AD4B-A223-D59EA547A50C}" destId="{017B5EE8-94F7-7741-BD9D-2587ABED1CCE}" srcOrd="2" destOrd="0" parTransId="{BECAE003-4861-4145-B910-5ABDB6D06E5E}" sibTransId="{D941694F-8791-FA48-B60B-D966AE72CD94}"/>
    <dgm:cxn modelId="{DA6F3FE4-7FB5-274F-9EA1-15A50BCE5D16}" srcId="{BE0863D6-9743-AD4B-A223-D59EA547A50C}" destId="{5B53BF6E-1DCD-3344-BC91-5B1E022A2236}" srcOrd="0" destOrd="0" parTransId="{66B2BBD5-EBD4-2543-8EEF-107AB7281E65}" sibTransId="{C95C682A-D541-A645-B82D-98CAFA53F8D5}"/>
    <dgm:cxn modelId="{181C2EFA-FA1B-7544-A1D5-1AB55C75587D}" type="presOf" srcId="{FDFDD18C-F03F-6F42-968E-A6EDB6D889CA}" destId="{B0DE5943-F757-B049-B6A8-597FCA98D55A}" srcOrd="0" destOrd="0" presId="urn:microsoft.com/office/officeart/2005/8/layout/chevron2"/>
    <dgm:cxn modelId="{AB3213F7-2B9A-0447-AA95-C89720964B57}" type="presParOf" srcId="{9F232982-B17E-BB44-8CC9-BC8D540E25AE}" destId="{51168F52-8DA3-B049-AC28-FE77C8FAC9E1}" srcOrd="0" destOrd="0" presId="urn:microsoft.com/office/officeart/2005/8/layout/chevron2"/>
    <dgm:cxn modelId="{73C93AE4-3BA5-2542-8D24-08D0EA5986BC}" type="presParOf" srcId="{51168F52-8DA3-B049-AC28-FE77C8FAC9E1}" destId="{8BE6E343-EBF7-9143-8EC2-D6C6E56837B5}" srcOrd="0" destOrd="0" presId="urn:microsoft.com/office/officeart/2005/8/layout/chevron2"/>
    <dgm:cxn modelId="{4F7A7782-5578-FC44-BA97-EC24DF2FE2BA}" type="presParOf" srcId="{51168F52-8DA3-B049-AC28-FE77C8FAC9E1}" destId="{646217F9-6C37-6248-82FE-BF4901C02AD9}" srcOrd="1" destOrd="0" presId="urn:microsoft.com/office/officeart/2005/8/layout/chevron2"/>
    <dgm:cxn modelId="{268F6C84-382B-3F46-9834-8C21C25EB010}" type="presParOf" srcId="{9F232982-B17E-BB44-8CC9-BC8D540E25AE}" destId="{6E54B18A-6FC6-CC43-A447-E6F6068864D6}" srcOrd="1" destOrd="0" presId="urn:microsoft.com/office/officeart/2005/8/layout/chevron2"/>
    <dgm:cxn modelId="{0F3614C6-0E55-7D42-8789-87346554D44B}" type="presParOf" srcId="{9F232982-B17E-BB44-8CC9-BC8D540E25AE}" destId="{D46AF29D-8085-5D42-955B-E7F8AE245007}" srcOrd="2" destOrd="0" presId="urn:microsoft.com/office/officeart/2005/8/layout/chevron2"/>
    <dgm:cxn modelId="{CDA3E16E-4574-4040-A16C-023C9EE395E5}" type="presParOf" srcId="{D46AF29D-8085-5D42-955B-E7F8AE245007}" destId="{B0DE5943-F757-B049-B6A8-597FCA98D55A}" srcOrd="0" destOrd="0" presId="urn:microsoft.com/office/officeart/2005/8/layout/chevron2"/>
    <dgm:cxn modelId="{81873A85-5DFA-7848-B1F3-04EA6449572A}" type="presParOf" srcId="{D46AF29D-8085-5D42-955B-E7F8AE245007}" destId="{3928E41C-5363-3347-911C-7B6C2E15743E}" srcOrd="1" destOrd="0" presId="urn:microsoft.com/office/officeart/2005/8/layout/chevron2"/>
    <dgm:cxn modelId="{EF0B0A49-9375-D444-B381-19326295E0EB}" type="presParOf" srcId="{9F232982-B17E-BB44-8CC9-BC8D540E25AE}" destId="{6BEF53AC-3D43-1948-8F3B-A6371BC25F32}" srcOrd="3" destOrd="0" presId="urn:microsoft.com/office/officeart/2005/8/layout/chevron2"/>
    <dgm:cxn modelId="{F5643982-300F-5440-B41E-3F2653F06D6F}" type="presParOf" srcId="{9F232982-B17E-BB44-8CC9-BC8D540E25AE}" destId="{84631507-5A0B-FB41-9CC6-DB151B18DDFC}" srcOrd="4" destOrd="0" presId="urn:microsoft.com/office/officeart/2005/8/layout/chevron2"/>
    <dgm:cxn modelId="{02260665-0BFB-6746-B382-009ACDBC0A50}" type="presParOf" srcId="{84631507-5A0B-FB41-9CC6-DB151B18DDFC}" destId="{7075BFA8-40A4-164C-B72C-D4C54369ADD7}" srcOrd="0" destOrd="0" presId="urn:microsoft.com/office/officeart/2005/8/layout/chevron2"/>
    <dgm:cxn modelId="{D548975E-4DFF-784B-BFF2-E2A8DE0736A4}" type="presParOf" srcId="{84631507-5A0B-FB41-9CC6-DB151B18DDFC}" destId="{C7BAB34E-0619-374A-916F-DD7C96EDB491}"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E0863D6-9743-AD4B-A223-D59EA547A50C}"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de-DE"/>
        </a:p>
      </dgm:t>
    </dgm:pt>
    <dgm:pt modelId="{5B53BF6E-1DCD-3344-BC91-5B1E022A2236}">
      <dgm:prSet phldrT="[Text]" custT="1"/>
      <dgm:spPr>
        <a:solidFill>
          <a:schemeClr val="accent1">
            <a:lumMod val="75000"/>
          </a:schemeClr>
        </a:solidFill>
        <a:ln>
          <a:solidFill>
            <a:schemeClr val="accent3">
              <a:lumMod val="75000"/>
            </a:schemeClr>
          </a:solidFill>
        </a:ln>
      </dgm:spPr>
      <dgm:t>
        <a:bodyPr/>
        <a:lstStyle/>
        <a:p>
          <a:r>
            <a:rPr lang="de-DE" sz="2400" dirty="0"/>
            <a:t>7)</a:t>
          </a:r>
        </a:p>
      </dgm:t>
    </dgm:pt>
    <dgm:pt modelId="{66B2BBD5-EBD4-2543-8EEF-107AB7281E65}" type="parTrans" cxnId="{DA6F3FE4-7FB5-274F-9EA1-15A50BCE5D16}">
      <dgm:prSet/>
      <dgm:spPr/>
      <dgm:t>
        <a:bodyPr/>
        <a:lstStyle/>
        <a:p>
          <a:endParaRPr lang="de-DE" sz="1400"/>
        </a:p>
      </dgm:t>
    </dgm:pt>
    <dgm:pt modelId="{C95C682A-D541-A645-B82D-98CAFA53F8D5}" type="sibTrans" cxnId="{DA6F3FE4-7FB5-274F-9EA1-15A50BCE5D16}">
      <dgm:prSet/>
      <dgm:spPr/>
      <dgm:t>
        <a:bodyPr/>
        <a:lstStyle/>
        <a:p>
          <a:endParaRPr lang="de-DE" sz="1400"/>
        </a:p>
      </dgm:t>
    </dgm:pt>
    <dgm:pt modelId="{BCE3A0FE-1B4E-B14E-9BD0-B072401CB14E}">
      <dgm:prSet phldrT="[Text]" custT="1"/>
      <dgm:spPr>
        <a:ln>
          <a:solidFill>
            <a:schemeClr val="accent3">
              <a:lumMod val="75000"/>
            </a:schemeClr>
          </a:solidFill>
        </a:ln>
      </dgm:spPr>
      <dgm:t>
        <a:bodyPr/>
        <a:lstStyle/>
        <a:p>
          <a:pPr>
            <a:buClrTx/>
            <a:buSzTx/>
            <a:buFont typeface="Arial" panose="020B0604020202020204" pitchFamily="34" charset="0"/>
            <a:buChar char="•"/>
          </a:pPr>
          <a:r>
            <a:rPr lang="de-DE" sz="2400" b="1" dirty="0">
              <a:latin typeface="Optima" panose="02000503060000020004" pitchFamily="2" charset="0"/>
            </a:rPr>
            <a:t>ARIMA Schritt für Schritt</a:t>
          </a:r>
          <a:endParaRPr lang="de-DE" sz="2400" b="1" dirty="0"/>
        </a:p>
      </dgm:t>
    </dgm:pt>
    <dgm:pt modelId="{B5D86D41-8FFE-224C-A34B-5F01A12C774A}" type="parTrans" cxnId="{4F2DF897-A8DA-7548-B70C-40B3A3D0A55B}">
      <dgm:prSet/>
      <dgm:spPr/>
      <dgm:t>
        <a:bodyPr/>
        <a:lstStyle/>
        <a:p>
          <a:endParaRPr lang="de-DE" sz="1400"/>
        </a:p>
      </dgm:t>
    </dgm:pt>
    <dgm:pt modelId="{D4D56112-D4E4-5244-8AB6-DCFD94FE25B6}" type="sibTrans" cxnId="{4F2DF897-A8DA-7548-B70C-40B3A3D0A55B}">
      <dgm:prSet/>
      <dgm:spPr/>
      <dgm:t>
        <a:bodyPr/>
        <a:lstStyle/>
        <a:p>
          <a:endParaRPr lang="de-DE" sz="1400"/>
        </a:p>
      </dgm:t>
    </dgm:pt>
    <dgm:pt modelId="{FDFDD18C-F03F-6F42-968E-A6EDB6D889CA}">
      <dgm:prSet phldrT="[Text]" custT="1"/>
      <dgm:spPr>
        <a:solidFill>
          <a:schemeClr val="accent1">
            <a:lumMod val="75000"/>
          </a:schemeClr>
        </a:solidFill>
        <a:ln>
          <a:solidFill>
            <a:schemeClr val="accent3">
              <a:lumMod val="75000"/>
            </a:schemeClr>
          </a:solidFill>
        </a:ln>
      </dgm:spPr>
      <dgm:t>
        <a:bodyPr/>
        <a:lstStyle/>
        <a:p>
          <a:r>
            <a:rPr lang="de-DE" sz="2400" dirty="0"/>
            <a:t>8)</a:t>
          </a:r>
        </a:p>
      </dgm:t>
    </dgm:pt>
    <dgm:pt modelId="{AEC0536D-3640-394D-9243-1D1450808F78}" type="parTrans" cxnId="{3C1A39A8-9CC6-144D-9B2A-47B51DAFA3A3}">
      <dgm:prSet/>
      <dgm:spPr/>
      <dgm:t>
        <a:bodyPr/>
        <a:lstStyle/>
        <a:p>
          <a:endParaRPr lang="de-DE" sz="1400"/>
        </a:p>
      </dgm:t>
    </dgm:pt>
    <dgm:pt modelId="{A1A473BC-C4FF-A34C-B30E-EFD161AE3D59}" type="sibTrans" cxnId="{3C1A39A8-9CC6-144D-9B2A-47B51DAFA3A3}">
      <dgm:prSet/>
      <dgm:spPr/>
      <dgm:t>
        <a:bodyPr/>
        <a:lstStyle/>
        <a:p>
          <a:endParaRPr lang="de-DE" sz="1400"/>
        </a:p>
      </dgm:t>
    </dgm:pt>
    <dgm:pt modelId="{A86FC702-5B40-6F4F-9847-330243FDB706}">
      <dgm:prSet phldrT="[Text]" custT="1"/>
      <dgm:spPr>
        <a:ln>
          <a:solidFill>
            <a:schemeClr val="accent3">
              <a:lumMod val="75000"/>
            </a:schemeClr>
          </a:solidFill>
        </a:ln>
      </dgm:spPr>
      <dgm:t>
        <a:bodyPr/>
        <a:lstStyle/>
        <a:p>
          <a:pPr>
            <a:buClrTx/>
            <a:buSzTx/>
            <a:buFont typeface="Arial" panose="020B0604020202020204" pitchFamily="34" charset="0"/>
            <a:buChar char="•"/>
          </a:pPr>
          <a:r>
            <a:rPr lang="de-DE" sz="2400" dirty="0">
              <a:latin typeface="Optima" panose="02000503060000020004" pitchFamily="2" charset="0"/>
            </a:rPr>
            <a:t>Implementierung eines ARIMA Modells in Python</a:t>
          </a:r>
          <a:endParaRPr lang="de-DE" sz="2400" b="0" dirty="0"/>
        </a:p>
      </dgm:t>
    </dgm:pt>
    <dgm:pt modelId="{60E04FCF-6B4C-7C4F-A41B-8FB723710006}" type="parTrans" cxnId="{C04A23D4-9229-1D41-9D4F-C5659002FE6A}">
      <dgm:prSet/>
      <dgm:spPr/>
      <dgm:t>
        <a:bodyPr/>
        <a:lstStyle/>
        <a:p>
          <a:endParaRPr lang="de-DE" sz="1400"/>
        </a:p>
      </dgm:t>
    </dgm:pt>
    <dgm:pt modelId="{A5C40B70-0A28-A64E-B998-B0F753BE8723}" type="sibTrans" cxnId="{C04A23D4-9229-1D41-9D4F-C5659002FE6A}">
      <dgm:prSet/>
      <dgm:spPr/>
      <dgm:t>
        <a:bodyPr/>
        <a:lstStyle/>
        <a:p>
          <a:endParaRPr lang="de-DE" sz="1400"/>
        </a:p>
      </dgm:t>
    </dgm:pt>
    <dgm:pt modelId="{017B5EE8-94F7-7741-BD9D-2587ABED1CCE}">
      <dgm:prSet phldrT="[Text]" custT="1"/>
      <dgm:spPr>
        <a:solidFill>
          <a:schemeClr val="accent1">
            <a:lumMod val="75000"/>
          </a:schemeClr>
        </a:solidFill>
        <a:ln>
          <a:solidFill>
            <a:schemeClr val="accent3">
              <a:lumMod val="75000"/>
            </a:schemeClr>
          </a:solidFill>
        </a:ln>
      </dgm:spPr>
      <dgm:t>
        <a:bodyPr/>
        <a:lstStyle/>
        <a:p>
          <a:r>
            <a:rPr lang="de-DE" sz="2400" dirty="0"/>
            <a:t>9)</a:t>
          </a:r>
        </a:p>
      </dgm:t>
    </dgm:pt>
    <dgm:pt modelId="{BECAE003-4861-4145-B910-5ABDB6D06E5E}" type="parTrans" cxnId="{B20D72D6-D993-D849-AACF-0E0F2D38FA6B}">
      <dgm:prSet/>
      <dgm:spPr/>
      <dgm:t>
        <a:bodyPr/>
        <a:lstStyle/>
        <a:p>
          <a:endParaRPr lang="de-DE" sz="1400"/>
        </a:p>
      </dgm:t>
    </dgm:pt>
    <dgm:pt modelId="{D941694F-8791-FA48-B60B-D966AE72CD94}" type="sibTrans" cxnId="{B20D72D6-D993-D849-AACF-0E0F2D38FA6B}">
      <dgm:prSet/>
      <dgm:spPr/>
      <dgm:t>
        <a:bodyPr/>
        <a:lstStyle/>
        <a:p>
          <a:endParaRPr lang="de-DE" sz="1400"/>
        </a:p>
      </dgm:t>
    </dgm:pt>
    <dgm:pt modelId="{CC17A5D7-BC36-A644-852D-915235F5E489}">
      <dgm:prSet phldrT="[Text]" custT="1"/>
      <dgm:spPr>
        <a:ln>
          <a:solidFill>
            <a:schemeClr val="accent3">
              <a:lumMod val="75000"/>
            </a:schemeClr>
          </a:solidFill>
        </a:ln>
      </dgm:spPr>
      <dgm:t>
        <a:bodyPr/>
        <a:lstStyle/>
        <a:p>
          <a:r>
            <a:rPr lang="de-DE" sz="2400" dirty="0">
              <a:latin typeface="Optima" panose="02000503060000020004" pitchFamily="2" charset="0"/>
            </a:rPr>
            <a:t>Abbildungsverzeichnis</a:t>
          </a:r>
          <a:endParaRPr lang="de-DE" sz="2400" b="1" dirty="0"/>
        </a:p>
      </dgm:t>
    </dgm:pt>
    <dgm:pt modelId="{5AB961BC-FB28-E74D-B381-6A292083A0E0}" type="parTrans" cxnId="{61ACCFB5-9305-B14B-86F9-BB83AE823893}">
      <dgm:prSet/>
      <dgm:spPr/>
      <dgm:t>
        <a:bodyPr/>
        <a:lstStyle/>
        <a:p>
          <a:endParaRPr lang="de-DE" sz="1400"/>
        </a:p>
      </dgm:t>
    </dgm:pt>
    <dgm:pt modelId="{75A30ED3-B807-0444-9330-67BBD2A12A5A}" type="sibTrans" cxnId="{61ACCFB5-9305-B14B-86F9-BB83AE823893}">
      <dgm:prSet/>
      <dgm:spPr/>
      <dgm:t>
        <a:bodyPr/>
        <a:lstStyle/>
        <a:p>
          <a:endParaRPr lang="de-DE" sz="1400"/>
        </a:p>
      </dgm:t>
    </dgm:pt>
    <dgm:pt modelId="{9F232982-B17E-BB44-8CC9-BC8D540E25AE}" type="pres">
      <dgm:prSet presAssocID="{BE0863D6-9743-AD4B-A223-D59EA547A50C}" presName="linearFlow" presStyleCnt="0">
        <dgm:presLayoutVars>
          <dgm:dir/>
          <dgm:animLvl val="lvl"/>
          <dgm:resizeHandles val="exact"/>
        </dgm:presLayoutVars>
      </dgm:prSet>
      <dgm:spPr/>
    </dgm:pt>
    <dgm:pt modelId="{51168F52-8DA3-B049-AC28-FE77C8FAC9E1}" type="pres">
      <dgm:prSet presAssocID="{5B53BF6E-1DCD-3344-BC91-5B1E022A2236}" presName="composite" presStyleCnt="0"/>
      <dgm:spPr/>
    </dgm:pt>
    <dgm:pt modelId="{8BE6E343-EBF7-9143-8EC2-D6C6E56837B5}" type="pres">
      <dgm:prSet presAssocID="{5B53BF6E-1DCD-3344-BC91-5B1E022A2236}" presName="parentText" presStyleLbl="alignNode1" presStyleIdx="0" presStyleCnt="3">
        <dgm:presLayoutVars>
          <dgm:chMax val="1"/>
          <dgm:bulletEnabled val="1"/>
        </dgm:presLayoutVars>
      </dgm:prSet>
      <dgm:spPr/>
    </dgm:pt>
    <dgm:pt modelId="{646217F9-6C37-6248-82FE-BF4901C02AD9}" type="pres">
      <dgm:prSet presAssocID="{5B53BF6E-1DCD-3344-BC91-5B1E022A2236}" presName="descendantText" presStyleLbl="alignAcc1" presStyleIdx="0" presStyleCnt="3">
        <dgm:presLayoutVars>
          <dgm:bulletEnabled val="1"/>
        </dgm:presLayoutVars>
      </dgm:prSet>
      <dgm:spPr/>
    </dgm:pt>
    <dgm:pt modelId="{6E54B18A-6FC6-CC43-A447-E6F6068864D6}" type="pres">
      <dgm:prSet presAssocID="{C95C682A-D541-A645-B82D-98CAFA53F8D5}" presName="sp" presStyleCnt="0"/>
      <dgm:spPr/>
    </dgm:pt>
    <dgm:pt modelId="{D46AF29D-8085-5D42-955B-E7F8AE245007}" type="pres">
      <dgm:prSet presAssocID="{FDFDD18C-F03F-6F42-968E-A6EDB6D889CA}" presName="composite" presStyleCnt="0"/>
      <dgm:spPr/>
    </dgm:pt>
    <dgm:pt modelId="{B0DE5943-F757-B049-B6A8-597FCA98D55A}" type="pres">
      <dgm:prSet presAssocID="{FDFDD18C-F03F-6F42-968E-A6EDB6D889CA}" presName="parentText" presStyleLbl="alignNode1" presStyleIdx="1" presStyleCnt="3">
        <dgm:presLayoutVars>
          <dgm:chMax val="1"/>
          <dgm:bulletEnabled val="1"/>
        </dgm:presLayoutVars>
      </dgm:prSet>
      <dgm:spPr/>
    </dgm:pt>
    <dgm:pt modelId="{3928E41C-5363-3347-911C-7B6C2E15743E}" type="pres">
      <dgm:prSet presAssocID="{FDFDD18C-F03F-6F42-968E-A6EDB6D889CA}" presName="descendantText" presStyleLbl="alignAcc1" presStyleIdx="1" presStyleCnt="3">
        <dgm:presLayoutVars>
          <dgm:bulletEnabled val="1"/>
        </dgm:presLayoutVars>
      </dgm:prSet>
      <dgm:spPr/>
    </dgm:pt>
    <dgm:pt modelId="{6BEF53AC-3D43-1948-8F3B-A6371BC25F32}" type="pres">
      <dgm:prSet presAssocID="{A1A473BC-C4FF-A34C-B30E-EFD161AE3D59}" presName="sp" presStyleCnt="0"/>
      <dgm:spPr/>
    </dgm:pt>
    <dgm:pt modelId="{84631507-5A0B-FB41-9CC6-DB151B18DDFC}" type="pres">
      <dgm:prSet presAssocID="{017B5EE8-94F7-7741-BD9D-2587ABED1CCE}" presName="composite" presStyleCnt="0"/>
      <dgm:spPr/>
    </dgm:pt>
    <dgm:pt modelId="{7075BFA8-40A4-164C-B72C-D4C54369ADD7}" type="pres">
      <dgm:prSet presAssocID="{017B5EE8-94F7-7741-BD9D-2587ABED1CCE}" presName="parentText" presStyleLbl="alignNode1" presStyleIdx="2" presStyleCnt="3">
        <dgm:presLayoutVars>
          <dgm:chMax val="1"/>
          <dgm:bulletEnabled val="1"/>
        </dgm:presLayoutVars>
      </dgm:prSet>
      <dgm:spPr/>
    </dgm:pt>
    <dgm:pt modelId="{C7BAB34E-0619-374A-916F-DD7C96EDB491}" type="pres">
      <dgm:prSet presAssocID="{017B5EE8-94F7-7741-BD9D-2587ABED1CCE}" presName="descendantText" presStyleLbl="alignAcc1" presStyleIdx="2" presStyleCnt="3">
        <dgm:presLayoutVars>
          <dgm:bulletEnabled val="1"/>
        </dgm:presLayoutVars>
      </dgm:prSet>
      <dgm:spPr/>
    </dgm:pt>
  </dgm:ptLst>
  <dgm:cxnLst>
    <dgm:cxn modelId="{0A26700E-30BB-5E4E-9621-4A68DEFCF0D0}" type="presOf" srcId="{BE0863D6-9743-AD4B-A223-D59EA547A50C}" destId="{9F232982-B17E-BB44-8CC9-BC8D540E25AE}" srcOrd="0" destOrd="0" presId="urn:microsoft.com/office/officeart/2005/8/layout/chevron2"/>
    <dgm:cxn modelId="{F05B0056-3AD9-CB45-8557-3E7CFABE8A47}" type="presOf" srcId="{017B5EE8-94F7-7741-BD9D-2587ABED1CCE}" destId="{7075BFA8-40A4-164C-B72C-D4C54369ADD7}" srcOrd="0" destOrd="0" presId="urn:microsoft.com/office/officeart/2005/8/layout/chevron2"/>
    <dgm:cxn modelId="{4F2DF897-A8DA-7548-B70C-40B3A3D0A55B}" srcId="{5B53BF6E-1DCD-3344-BC91-5B1E022A2236}" destId="{BCE3A0FE-1B4E-B14E-9BD0-B072401CB14E}" srcOrd="0" destOrd="0" parTransId="{B5D86D41-8FFE-224C-A34B-5F01A12C774A}" sibTransId="{D4D56112-D4E4-5244-8AB6-DCFD94FE25B6}"/>
    <dgm:cxn modelId="{BF36D79C-3A92-9543-A8F0-817F63759EEC}" type="presOf" srcId="{CC17A5D7-BC36-A644-852D-915235F5E489}" destId="{C7BAB34E-0619-374A-916F-DD7C96EDB491}" srcOrd="0" destOrd="0" presId="urn:microsoft.com/office/officeart/2005/8/layout/chevron2"/>
    <dgm:cxn modelId="{3C1A39A8-9CC6-144D-9B2A-47B51DAFA3A3}" srcId="{BE0863D6-9743-AD4B-A223-D59EA547A50C}" destId="{FDFDD18C-F03F-6F42-968E-A6EDB6D889CA}" srcOrd="1" destOrd="0" parTransId="{AEC0536D-3640-394D-9243-1D1450808F78}" sibTransId="{A1A473BC-C4FF-A34C-B30E-EFD161AE3D59}"/>
    <dgm:cxn modelId="{181C2FAB-412B-904D-812B-08FCAA2014BC}" type="presOf" srcId="{BCE3A0FE-1B4E-B14E-9BD0-B072401CB14E}" destId="{646217F9-6C37-6248-82FE-BF4901C02AD9}" srcOrd="0" destOrd="0" presId="urn:microsoft.com/office/officeart/2005/8/layout/chevron2"/>
    <dgm:cxn modelId="{61ACCFB5-9305-B14B-86F9-BB83AE823893}" srcId="{017B5EE8-94F7-7741-BD9D-2587ABED1CCE}" destId="{CC17A5D7-BC36-A644-852D-915235F5E489}" srcOrd="0" destOrd="0" parTransId="{5AB961BC-FB28-E74D-B381-6A292083A0E0}" sibTransId="{75A30ED3-B807-0444-9330-67BBD2A12A5A}"/>
    <dgm:cxn modelId="{39250AB9-CE39-C546-9135-2228C40ABF8C}" type="presOf" srcId="{A86FC702-5B40-6F4F-9847-330243FDB706}" destId="{3928E41C-5363-3347-911C-7B6C2E15743E}" srcOrd="0" destOrd="0" presId="urn:microsoft.com/office/officeart/2005/8/layout/chevron2"/>
    <dgm:cxn modelId="{0FB0B7BC-6A93-2A40-90DC-6B70AC3129A8}" type="presOf" srcId="{5B53BF6E-1DCD-3344-BC91-5B1E022A2236}" destId="{8BE6E343-EBF7-9143-8EC2-D6C6E56837B5}" srcOrd="0" destOrd="0" presId="urn:microsoft.com/office/officeart/2005/8/layout/chevron2"/>
    <dgm:cxn modelId="{C04A23D4-9229-1D41-9D4F-C5659002FE6A}" srcId="{FDFDD18C-F03F-6F42-968E-A6EDB6D889CA}" destId="{A86FC702-5B40-6F4F-9847-330243FDB706}" srcOrd="0" destOrd="0" parTransId="{60E04FCF-6B4C-7C4F-A41B-8FB723710006}" sibTransId="{A5C40B70-0A28-A64E-B998-B0F753BE8723}"/>
    <dgm:cxn modelId="{B20D72D6-D993-D849-AACF-0E0F2D38FA6B}" srcId="{BE0863D6-9743-AD4B-A223-D59EA547A50C}" destId="{017B5EE8-94F7-7741-BD9D-2587ABED1CCE}" srcOrd="2" destOrd="0" parTransId="{BECAE003-4861-4145-B910-5ABDB6D06E5E}" sibTransId="{D941694F-8791-FA48-B60B-D966AE72CD94}"/>
    <dgm:cxn modelId="{DA6F3FE4-7FB5-274F-9EA1-15A50BCE5D16}" srcId="{BE0863D6-9743-AD4B-A223-D59EA547A50C}" destId="{5B53BF6E-1DCD-3344-BC91-5B1E022A2236}" srcOrd="0" destOrd="0" parTransId="{66B2BBD5-EBD4-2543-8EEF-107AB7281E65}" sibTransId="{C95C682A-D541-A645-B82D-98CAFA53F8D5}"/>
    <dgm:cxn modelId="{181C2EFA-FA1B-7544-A1D5-1AB55C75587D}" type="presOf" srcId="{FDFDD18C-F03F-6F42-968E-A6EDB6D889CA}" destId="{B0DE5943-F757-B049-B6A8-597FCA98D55A}" srcOrd="0" destOrd="0" presId="urn:microsoft.com/office/officeart/2005/8/layout/chevron2"/>
    <dgm:cxn modelId="{AB3213F7-2B9A-0447-AA95-C89720964B57}" type="presParOf" srcId="{9F232982-B17E-BB44-8CC9-BC8D540E25AE}" destId="{51168F52-8DA3-B049-AC28-FE77C8FAC9E1}" srcOrd="0" destOrd="0" presId="urn:microsoft.com/office/officeart/2005/8/layout/chevron2"/>
    <dgm:cxn modelId="{73C93AE4-3BA5-2542-8D24-08D0EA5986BC}" type="presParOf" srcId="{51168F52-8DA3-B049-AC28-FE77C8FAC9E1}" destId="{8BE6E343-EBF7-9143-8EC2-D6C6E56837B5}" srcOrd="0" destOrd="0" presId="urn:microsoft.com/office/officeart/2005/8/layout/chevron2"/>
    <dgm:cxn modelId="{4F7A7782-5578-FC44-BA97-EC24DF2FE2BA}" type="presParOf" srcId="{51168F52-8DA3-B049-AC28-FE77C8FAC9E1}" destId="{646217F9-6C37-6248-82FE-BF4901C02AD9}" srcOrd="1" destOrd="0" presId="urn:microsoft.com/office/officeart/2005/8/layout/chevron2"/>
    <dgm:cxn modelId="{268F6C84-382B-3F46-9834-8C21C25EB010}" type="presParOf" srcId="{9F232982-B17E-BB44-8CC9-BC8D540E25AE}" destId="{6E54B18A-6FC6-CC43-A447-E6F6068864D6}" srcOrd="1" destOrd="0" presId="urn:microsoft.com/office/officeart/2005/8/layout/chevron2"/>
    <dgm:cxn modelId="{0F3614C6-0E55-7D42-8789-87346554D44B}" type="presParOf" srcId="{9F232982-B17E-BB44-8CC9-BC8D540E25AE}" destId="{D46AF29D-8085-5D42-955B-E7F8AE245007}" srcOrd="2" destOrd="0" presId="urn:microsoft.com/office/officeart/2005/8/layout/chevron2"/>
    <dgm:cxn modelId="{CDA3E16E-4574-4040-A16C-023C9EE395E5}" type="presParOf" srcId="{D46AF29D-8085-5D42-955B-E7F8AE245007}" destId="{B0DE5943-F757-B049-B6A8-597FCA98D55A}" srcOrd="0" destOrd="0" presId="urn:microsoft.com/office/officeart/2005/8/layout/chevron2"/>
    <dgm:cxn modelId="{81873A85-5DFA-7848-B1F3-04EA6449572A}" type="presParOf" srcId="{D46AF29D-8085-5D42-955B-E7F8AE245007}" destId="{3928E41C-5363-3347-911C-7B6C2E15743E}" srcOrd="1" destOrd="0" presId="urn:microsoft.com/office/officeart/2005/8/layout/chevron2"/>
    <dgm:cxn modelId="{EF0B0A49-9375-D444-B381-19326295E0EB}" type="presParOf" srcId="{9F232982-B17E-BB44-8CC9-BC8D540E25AE}" destId="{6BEF53AC-3D43-1948-8F3B-A6371BC25F32}" srcOrd="3" destOrd="0" presId="urn:microsoft.com/office/officeart/2005/8/layout/chevron2"/>
    <dgm:cxn modelId="{F5643982-300F-5440-B41E-3F2653F06D6F}" type="presParOf" srcId="{9F232982-B17E-BB44-8CC9-BC8D540E25AE}" destId="{84631507-5A0B-FB41-9CC6-DB151B18DDFC}" srcOrd="4" destOrd="0" presId="urn:microsoft.com/office/officeart/2005/8/layout/chevron2"/>
    <dgm:cxn modelId="{02260665-0BFB-6746-B382-009ACDBC0A50}" type="presParOf" srcId="{84631507-5A0B-FB41-9CC6-DB151B18DDFC}" destId="{7075BFA8-40A4-164C-B72C-D4C54369ADD7}" srcOrd="0" destOrd="0" presId="urn:microsoft.com/office/officeart/2005/8/layout/chevron2"/>
    <dgm:cxn modelId="{D548975E-4DFF-784B-BFF2-E2A8DE0736A4}" type="presParOf" srcId="{84631507-5A0B-FB41-9CC6-DB151B18DDFC}" destId="{C7BAB34E-0619-374A-916F-DD7C96EDB491}"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E0863D6-9743-AD4B-A223-D59EA547A50C}"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de-DE"/>
        </a:p>
      </dgm:t>
    </dgm:pt>
    <dgm:pt modelId="{5B53BF6E-1DCD-3344-BC91-5B1E022A2236}">
      <dgm:prSet phldrT="[Text]" custT="1"/>
      <dgm:spPr>
        <a:solidFill>
          <a:schemeClr val="accent1">
            <a:lumMod val="75000"/>
          </a:schemeClr>
        </a:solidFill>
        <a:ln>
          <a:solidFill>
            <a:schemeClr val="accent3">
              <a:lumMod val="75000"/>
            </a:schemeClr>
          </a:solidFill>
        </a:ln>
      </dgm:spPr>
      <dgm:t>
        <a:bodyPr/>
        <a:lstStyle/>
        <a:p>
          <a:r>
            <a:rPr lang="de-DE" sz="2400" dirty="0"/>
            <a:t>7)</a:t>
          </a:r>
        </a:p>
      </dgm:t>
    </dgm:pt>
    <dgm:pt modelId="{66B2BBD5-EBD4-2543-8EEF-107AB7281E65}" type="parTrans" cxnId="{DA6F3FE4-7FB5-274F-9EA1-15A50BCE5D16}">
      <dgm:prSet/>
      <dgm:spPr/>
      <dgm:t>
        <a:bodyPr/>
        <a:lstStyle/>
        <a:p>
          <a:endParaRPr lang="de-DE" sz="1400"/>
        </a:p>
      </dgm:t>
    </dgm:pt>
    <dgm:pt modelId="{C95C682A-D541-A645-B82D-98CAFA53F8D5}" type="sibTrans" cxnId="{DA6F3FE4-7FB5-274F-9EA1-15A50BCE5D16}">
      <dgm:prSet/>
      <dgm:spPr/>
      <dgm:t>
        <a:bodyPr/>
        <a:lstStyle/>
        <a:p>
          <a:endParaRPr lang="de-DE" sz="1400"/>
        </a:p>
      </dgm:t>
    </dgm:pt>
    <dgm:pt modelId="{BCE3A0FE-1B4E-B14E-9BD0-B072401CB14E}">
      <dgm:prSet phldrT="[Text]" custT="1"/>
      <dgm:spPr>
        <a:ln>
          <a:solidFill>
            <a:schemeClr val="accent3">
              <a:lumMod val="75000"/>
            </a:schemeClr>
          </a:solidFill>
        </a:ln>
      </dgm:spPr>
      <dgm:t>
        <a:bodyPr/>
        <a:lstStyle/>
        <a:p>
          <a:pPr>
            <a:buClrTx/>
            <a:buSzTx/>
            <a:buFont typeface="Arial" panose="020B0604020202020204" pitchFamily="34" charset="0"/>
            <a:buChar char="•"/>
          </a:pPr>
          <a:r>
            <a:rPr lang="de-DE" sz="2400" b="0" dirty="0">
              <a:latin typeface="Optima" panose="02000503060000020004" pitchFamily="2" charset="0"/>
            </a:rPr>
            <a:t>ARIMA Schritt für Schritt</a:t>
          </a:r>
          <a:endParaRPr lang="de-DE" sz="2400" b="0" dirty="0"/>
        </a:p>
      </dgm:t>
    </dgm:pt>
    <dgm:pt modelId="{B5D86D41-8FFE-224C-A34B-5F01A12C774A}" type="parTrans" cxnId="{4F2DF897-A8DA-7548-B70C-40B3A3D0A55B}">
      <dgm:prSet/>
      <dgm:spPr/>
      <dgm:t>
        <a:bodyPr/>
        <a:lstStyle/>
        <a:p>
          <a:endParaRPr lang="de-DE" sz="1400"/>
        </a:p>
      </dgm:t>
    </dgm:pt>
    <dgm:pt modelId="{D4D56112-D4E4-5244-8AB6-DCFD94FE25B6}" type="sibTrans" cxnId="{4F2DF897-A8DA-7548-B70C-40B3A3D0A55B}">
      <dgm:prSet/>
      <dgm:spPr/>
      <dgm:t>
        <a:bodyPr/>
        <a:lstStyle/>
        <a:p>
          <a:endParaRPr lang="de-DE" sz="1400"/>
        </a:p>
      </dgm:t>
    </dgm:pt>
    <dgm:pt modelId="{FDFDD18C-F03F-6F42-968E-A6EDB6D889CA}">
      <dgm:prSet phldrT="[Text]" custT="1"/>
      <dgm:spPr>
        <a:solidFill>
          <a:schemeClr val="accent1">
            <a:lumMod val="75000"/>
          </a:schemeClr>
        </a:solidFill>
        <a:ln>
          <a:solidFill>
            <a:schemeClr val="accent3">
              <a:lumMod val="75000"/>
            </a:schemeClr>
          </a:solidFill>
        </a:ln>
      </dgm:spPr>
      <dgm:t>
        <a:bodyPr/>
        <a:lstStyle/>
        <a:p>
          <a:r>
            <a:rPr lang="de-DE" sz="2400" dirty="0"/>
            <a:t>8)</a:t>
          </a:r>
        </a:p>
      </dgm:t>
    </dgm:pt>
    <dgm:pt modelId="{AEC0536D-3640-394D-9243-1D1450808F78}" type="parTrans" cxnId="{3C1A39A8-9CC6-144D-9B2A-47B51DAFA3A3}">
      <dgm:prSet/>
      <dgm:spPr/>
      <dgm:t>
        <a:bodyPr/>
        <a:lstStyle/>
        <a:p>
          <a:endParaRPr lang="de-DE" sz="1400"/>
        </a:p>
      </dgm:t>
    </dgm:pt>
    <dgm:pt modelId="{A1A473BC-C4FF-A34C-B30E-EFD161AE3D59}" type="sibTrans" cxnId="{3C1A39A8-9CC6-144D-9B2A-47B51DAFA3A3}">
      <dgm:prSet/>
      <dgm:spPr/>
      <dgm:t>
        <a:bodyPr/>
        <a:lstStyle/>
        <a:p>
          <a:endParaRPr lang="de-DE" sz="1400"/>
        </a:p>
      </dgm:t>
    </dgm:pt>
    <dgm:pt modelId="{A86FC702-5B40-6F4F-9847-330243FDB706}">
      <dgm:prSet phldrT="[Text]" custT="1"/>
      <dgm:spPr>
        <a:ln>
          <a:solidFill>
            <a:schemeClr val="accent3">
              <a:lumMod val="75000"/>
            </a:schemeClr>
          </a:solidFill>
        </a:ln>
      </dgm:spPr>
      <dgm:t>
        <a:bodyPr/>
        <a:lstStyle/>
        <a:p>
          <a:pPr>
            <a:buClrTx/>
            <a:buSzTx/>
            <a:buFont typeface="Arial" panose="020B0604020202020204" pitchFamily="34" charset="0"/>
            <a:buChar char="•"/>
          </a:pPr>
          <a:r>
            <a:rPr lang="de-DE" sz="2400" b="1" dirty="0">
              <a:latin typeface="Optima" panose="02000503060000020004" pitchFamily="2" charset="0"/>
            </a:rPr>
            <a:t>Implementierung eines ARIMA Modells in Python</a:t>
          </a:r>
          <a:endParaRPr lang="de-DE" sz="2400" b="1" dirty="0"/>
        </a:p>
      </dgm:t>
    </dgm:pt>
    <dgm:pt modelId="{60E04FCF-6B4C-7C4F-A41B-8FB723710006}" type="parTrans" cxnId="{C04A23D4-9229-1D41-9D4F-C5659002FE6A}">
      <dgm:prSet/>
      <dgm:spPr/>
      <dgm:t>
        <a:bodyPr/>
        <a:lstStyle/>
        <a:p>
          <a:endParaRPr lang="de-DE" sz="1400"/>
        </a:p>
      </dgm:t>
    </dgm:pt>
    <dgm:pt modelId="{A5C40B70-0A28-A64E-B998-B0F753BE8723}" type="sibTrans" cxnId="{C04A23D4-9229-1D41-9D4F-C5659002FE6A}">
      <dgm:prSet/>
      <dgm:spPr/>
      <dgm:t>
        <a:bodyPr/>
        <a:lstStyle/>
        <a:p>
          <a:endParaRPr lang="de-DE" sz="1400"/>
        </a:p>
      </dgm:t>
    </dgm:pt>
    <dgm:pt modelId="{017B5EE8-94F7-7741-BD9D-2587ABED1CCE}">
      <dgm:prSet phldrT="[Text]" custT="1"/>
      <dgm:spPr>
        <a:solidFill>
          <a:schemeClr val="accent1">
            <a:lumMod val="75000"/>
          </a:schemeClr>
        </a:solidFill>
        <a:ln>
          <a:solidFill>
            <a:schemeClr val="accent3">
              <a:lumMod val="75000"/>
            </a:schemeClr>
          </a:solidFill>
        </a:ln>
      </dgm:spPr>
      <dgm:t>
        <a:bodyPr/>
        <a:lstStyle/>
        <a:p>
          <a:r>
            <a:rPr lang="de-DE" sz="2400" dirty="0"/>
            <a:t>9)</a:t>
          </a:r>
        </a:p>
      </dgm:t>
    </dgm:pt>
    <dgm:pt modelId="{BECAE003-4861-4145-B910-5ABDB6D06E5E}" type="parTrans" cxnId="{B20D72D6-D993-D849-AACF-0E0F2D38FA6B}">
      <dgm:prSet/>
      <dgm:spPr/>
      <dgm:t>
        <a:bodyPr/>
        <a:lstStyle/>
        <a:p>
          <a:endParaRPr lang="de-DE" sz="1400"/>
        </a:p>
      </dgm:t>
    </dgm:pt>
    <dgm:pt modelId="{D941694F-8791-FA48-B60B-D966AE72CD94}" type="sibTrans" cxnId="{B20D72D6-D993-D849-AACF-0E0F2D38FA6B}">
      <dgm:prSet/>
      <dgm:spPr/>
      <dgm:t>
        <a:bodyPr/>
        <a:lstStyle/>
        <a:p>
          <a:endParaRPr lang="de-DE" sz="1400"/>
        </a:p>
      </dgm:t>
    </dgm:pt>
    <dgm:pt modelId="{CC17A5D7-BC36-A644-852D-915235F5E489}">
      <dgm:prSet phldrT="[Text]" custT="1"/>
      <dgm:spPr>
        <a:ln>
          <a:solidFill>
            <a:schemeClr val="accent3">
              <a:lumMod val="75000"/>
            </a:schemeClr>
          </a:solidFill>
        </a:ln>
      </dgm:spPr>
      <dgm:t>
        <a:bodyPr/>
        <a:lstStyle/>
        <a:p>
          <a:r>
            <a:rPr lang="de-DE" sz="2400" dirty="0">
              <a:latin typeface="Optima" panose="02000503060000020004" pitchFamily="2" charset="0"/>
            </a:rPr>
            <a:t>Abbildungsverzeichnis</a:t>
          </a:r>
          <a:endParaRPr lang="de-DE" sz="2400" b="1" dirty="0"/>
        </a:p>
      </dgm:t>
    </dgm:pt>
    <dgm:pt modelId="{5AB961BC-FB28-E74D-B381-6A292083A0E0}" type="parTrans" cxnId="{61ACCFB5-9305-B14B-86F9-BB83AE823893}">
      <dgm:prSet/>
      <dgm:spPr/>
      <dgm:t>
        <a:bodyPr/>
        <a:lstStyle/>
        <a:p>
          <a:endParaRPr lang="de-DE" sz="1400"/>
        </a:p>
      </dgm:t>
    </dgm:pt>
    <dgm:pt modelId="{75A30ED3-B807-0444-9330-67BBD2A12A5A}" type="sibTrans" cxnId="{61ACCFB5-9305-B14B-86F9-BB83AE823893}">
      <dgm:prSet/>
      <dgm:spPr/>
      <dgm:t>
        <a:bodyPr/>
        <a:lstStyle/>
        <a:p>
          <a:endParaRPr lang="de-DE" sz="1400"/>
        </a:p>
      </dgm:t>
    </dgm:pt>
    <dgm:pt modelId="{9F232982-B17E-BB44-8CC9-BC8D540E25AE}" type="pres">
      <dgm:prSet presAssocID="{BE0863D6-9743-AD4B-A223-D59EA547A50C}" presName="linearFlow" presStyleCnt="0">
        <dgm:presLayoutVars>
          <dgm:dir/>
          <dgm:animLvl val="lvl"/>
          <dgm:resizeHandles val="exact"/>
        </dgm:presLayoutVars>
      </dgm:prSet>
      <dgm:spPr/>
    </dgm:pt>
    <dgm:pt modelId="{51168F52-8DA3-B049-AC28-FE77C8FAC9E1}" type="pres">
      <dgm:prSet presAssocID="{5B53BF6E-1DCD-3344-BC91-5B1E022A2236}" presName="composite" presStyleCnt="0"/>
      <dgm:spPr/>
    </dgm:pt>
    <dgm:pt modelId="{8BE6E343-EBF7-9143-8EC2-D6C6E56837B5}" type="pres">
      <dgm:prSet presAssocID="{5B53BF6E-1DCD-3344-BC91-5B1E022A2236}" presName="parentText" presStyleLbl="alignNode1" presStyleIdx="0" presStyleCnt="3">
        <dgm:presLayoutVars>
          <dgm:chMax val="1"/>
          <dgm:bulletEnabled val="1"/>
        </dgm:presLayoutVars>
      </dgm:prSet>
      <dgm:spPr/>
    </dgm:pt>
    <dgm:pt modelId="{646217F9-6C37-6248-82FE-BF4901C02AD9}" type="pres">
      <dgm:prSet presAssocID="{5B53BF6E-1DCD-3344-BC91-5B1E022A2236}" presName="descendantText" presStyleLbl="alignAcc1" presStyleIdx="0" presStyleCnt="3">
        <dgm:presLayoutVars>
          <dgm:bulletEnabled val="1"/>
        </dgm:presLayoutVars>
      </dgm:prSet>
      <dgm:spPr/>
    </dgm:pt>
    <dgm:pt modelId="{6E54B18A-6FC6-CC43-A447-E6F6068864D6}" type="pres">
      <dgm:prSet presAssocID="{C95C682A-D541-A645-B82D-98CAFA53F8D5}" presName="sp" presStyleCnt="0"/>
      <dgm:spPr/>
    </dgm:pt>
    <dgm:pt modelId="{D46AF29D-8085-5D42-955B-E7F8AE245007}" type="pres">
      <dgm:prSet presAssocID="{FDFDD18C-F03F-6F42-968E-A6EDB6D889CA}" presName="composite" presStyleCnt="0"/>
      <dgm:spPr/>
    </dgm:pt>
    <dgm:pt modelId="{B0DE5943-F757-B049-B6A8-597FCA98D55A}" type="pres">
      <dgm:prSet presAssocID="{FDFDD18C-F03F-6F42-968E-A6EDB6D889CA}" presName="parentText" presStyleLbl="alignNode1" presStyleIdx="1" presStyleCnt="3">
        <dgm:presLayoutVars>
          <dgm:chMax val="1"/>
          <dgm:bulletEnabled val="1"/>
        </dgm:presLayoutVars>
      </dgm:prSet>
      <dgm:spPr/>
    </dgm:pt>
    <dgm:pt modelId="{3928E41C-5363-3347-911C-7B6C2E15743E}" type="pres">
      <dgm:prSet presAssocID="{FDFDD18C-F03F-6F42-968E-A6EDB6D889CA}" presName="descendantText" presStyleLbl="alignAcc1" presStyleIdx="1" presStyleCnt="3">
        <dgm:presLayoutVars>
          <dgm:bulletEnabled val="1"/>
        </dgm:presLayoutVars>
      </dgm:prSet>
      <dgm:spPr/>
    </dgm:pt>
    <dgm:pt modelId="{6BEF53AC-3D43-1948-8F3B-A6371BC25F32}" type="pres">
      <dgm:prSet presAssocID="{A1A473BC-C4FF-A34C-B30E-EFD161AE3D59}" presName="sp" presStyleCnt="0"/>
      <dgm:spPr/>
    </dgm:pt>
    <dgm:pt modelId="{84631507-5A0B-FB41-9CC6-DB151B18DDFC}" type="pres">
      <dgm:prSet presAssocID="{017B5EE8-94F7-7741-BD9D-2587ABED1CCE}" presName="composite" presStyleCnt="0"/>
      <dgm:spPr/>
    </dgm:pt>
    <dgm:pt modelId="{7075BFA8-40A4-164C-B72C-D4C54369ADD7}" type="pres">
      <dgm:prSet presAssocID="{017B5EE8-94F7-7741-BD9D-2587ABED1CCE}" presName="parentText" presStyleLbl="alignNode1" presStyleIdx="2" presStyleCnt="3">
        <dgm:presLayoutVars>
          <dgm:chMax val="1"/>
          <dgm:bulletEnabled val="1"/>
        </dgm:presLayoutVars>
      </dgm:prSet>
      <dgm:spPr/>
    </dgm:pt>
    <dgm:pt modelId="{C7BAB34E-0619-374A-916F-DD7C96EDB491}" type="pres">
      <dgm:prSet presAssocID="{017B5EE8-94F7-7741-BD9D-2587ABED1CCE}" presName="descendantText" presStyleLbl="alignAcc1" presStyleIdx="2" presStyleCnt="3">
        <dgm:presLayoutVars>
          <dgm:bulletEnabled val="1"/>
        </dgm:presLayoutVars>
      </dgm:prSet>
      <dgm:spPr/>
    </dgm:pt>
  </dgm:ptLst>
  <dgm:cxnLst>
    <dgm:cxn modelId="{0A26700E-30BB-5E4E-9621-4A68DEFCF0D0}" type="presOf" srcId="{BE0863D6-9743-AD4B-A223-D59EA547A50C}" destId="{9F232982-B17E-BB44-8CC9-BC8D540E25AE}" srcOrd="0" destOrd="0" presId="urn:microsoft.com/office/officeart/2005/8/layout/chevron2"/>
    <dgm:cxn modelId="{F05B0056-3AD9-CB45-8557-3E7CFABE8A47}" type="presOf" srcId="{017B5EE8-94F7-7741-BD9D-2587ABED1CCE}" destId="{7075BFA8-40A4-164C-B72C-D4C54369ADD7}" srcOrd="0" destOrd="0" presId="urn:microsoft.com/office/officeart/2005/8/layout/chevron2"/>
    <dgm:cxn modelId="{4F2DF897-A8DA-7548-B70C-40B3A3D0A55B}" srcId="{5B53BF6E-1DCD-3344-BC91-5B1E022A2236}" destId="{BCE3A0FE-1B4E-B14E-9BD0-B072401CB14E}" srcOrd="0" destOrd="0" parTransId="{B5D86D41-8FFE-224C-A34B-5F01A12C774A}" sibTransId="{D4D56112-D4E4-5244-8AB6-DCFD94FE25B6}"/>
    <dgm:cxn modelId="{BF36D79C-3A92-9543-A8F0-817F63759EEC}" type="presOf" srcId="{CC17A5D7-BC36-A644-852D-915235F5E489}" destId="{C7BAB34E-0619-374A-916F-DD7C96EDB491}" srcOrd="0" destOrd="0" presId="urn:microsoft.com/office/officeart/2005/8/layout/chevron2"/>
    <dgm:cxn modelId="{3C1A39A8-9CC6-144D-9B2A-47B51DAFA3A3}" srcId="{BE0863D6-9743-AD4B-A223-D59EA547A50C}" destId="{FDFDD18C-F03F-6F42-968E-A6EDB6D889CA}" srcOrd="1" destOrd="0" parTransId="{AEC0536D-3640-394D-9243-1D1450808F78}" sibTransId="{A1A473BC-C4FF-A34C-B30E-EFD161AE3D59}"/>
    <dgm:cxn modelId="{181C2FAB-412B-904D-812B-08FCAA2014BC}" type="presOf" srcId="{BCE3A0FE-1B4E-B14E-9BD0-B072401CB14E}" destId="{646217F9-6C37-6248-82FE-BF4901C02AD9}" srcOrd="0" destOrd="0" presId="urn:microsoft.com/office/officeart/2005/8/layout/chevron2"/>
    <dgm:cxn modelId="{61ACCFB5-9305-B14B-86F9-BB83AE823893}" srcId="{017B5EE8-94F7-7741-BD9D-2587ABED1CCE}" destId="{CC17A5D7-BC36-A644-852D-915235F5E489}" srcOrd="0" destOrd="0" parTransId="{5AB961BC-FB28-E74D-B381-6A292083A0E0}" sibTransId="{75A30ED3-B807-0444-9330-67BBD2A12A5A}"/>
    <dgm:cxn modelId="{39250AB9-CE39-C546-9135-2228C40ABF8C}" type="presOf" srcId="{A86FC702-5B40-6F4F-9847-330243FDB706}" destId="{3928E41C-5363-3347-911C-7B6C2E15743E}" srcOrd="0" destOrd="0" presId="urn:microsoft.com/office/officeart/2005/8/layout/chevron2"/>
    <dgm:cxn modelId="{0FB0B7BC-6A93-2A40-90DC-6B70AC3129A8}" type="presOf" srcId="{5B53BF6E-1DCD-3344-BC91-5B1E022A2236}" destId="{8BE6E343-EBF7-9143-8EC2-D6C6E56837B5}" srcOrd="0" destOrd="0" presId="urn:microsoft.com/office/officeart/2005/8/layout/chevron2"/>
    <dgm:cxn modelId="{C04A23D4-9229-1D41-9D4F-C5659002FE6A}" srcId="{FDFDD18C-F03F-6F42-968E-A6EDB6D889CA}" destId="{A86FC702-5B40-6F4F-9847-330243FDB706}" srcOrd="0" destOrd="0" parTransId="{60E04FCF-6B4C-7C4F-A41B-8FB723710006}" sibTransId="{A5C40B70-0A28-A64E-B998-B0F753BE8723}"/>
    <dgm:cxn modelId="{B20D72D6-D993-D849-AACF-0E0F2D38FA6B}" srcId="{BE0863D6-9743-AD4B-A223-D59EA547A50C}" destId="{017B5EE8-94F7-7741-BD9D-2587ABED1CCE}" srcOrd="2" destOrd="0" parTransId="{BECAE003-4861-4145-B910-5ABDB6D06E5E}" sibTransId="{D941694F-8791-FA48-B60B-D966AE72CD94}"/>
    <dgm:cxn modelId="{DA6F3FE4-7FB5-274F-9EA1-15A50BCE5D16}" srcId="{BE0863D6-9743-AD4B-A223-D59EA547A50C}" destId="{5B53BF6E-1DCD-3344-BC91-5B1E022A2236}" srcOrd="0" destOrd="0" parTransId="{66B2BBD5-EBD4-2543-8EEF-107AB7281E65}" sibTransId="{C95C682A-D541-A645-B82D-98CAFA53F8D5}"/>
    <dgm:cxn modelId="{181C2EFA-FA1B-7544-A1D5-1AB55C75587D}" type="presOf" srcId="{FDFDD18C-F03F-6F42-968E-A6EDB6D889CA}" destId="{B0DE5943-F757-B049-B6A8-597FCA98D55A}" srcOrd="0" destOrd="0" presId="urn:microsoft.com/office/officeart/2005/8/layout/chevron2"/>
    <dgm:cxn modelId="{AB3213F7-2B9A-0447-AA95-C89720964B57}" type="presParOf" srcId="{9F232982-B17E-BB44-8CC9-BC8D540E25AE}" destId="{51168F52-8DA3-B049-AC28-FE77C8FAC9E1}" srcOrd="0" destOrd="0" presId="urn:microsoft.com/office/officeart/2005/8/layout/chevron2"/>
    <dgm:cxn modelId="{73C93AE4-3BA5-2542-8D24-08D0EA5986BC}" type="presParOf" srcId="{51168F52-8DA3-B049-AC28-FE77C8FAC9E1}" destId="{8BE6E343-EBF7-9143-8EC2-D6C6E56837B5}" srcOrd="0" destOrd="0" presId="urn:microsoft.com/office/officeart/2005/8/layout/chevron2"/>
    <dgm:cxn modelId="{4F7A7782-5578-FC44-BA97-EC24DF2FE2BA}" type="presParOf" srcId="{51168F52-8DA3-B049-AC28-FE77C8FAC9E1}" destId="{646217F9-6C37-6248-82FE-BF4901C02AD9}" srcOrd="1" destOrd="0" presId="urn:microsoft.com/office/officeart/2005/8/layout/chevron2"/>
    <dgm:cxn modelId="{268F6C84-382B-3F46-9834-8C21C25EB010}" type="presParOf" srcId="{9F232982-B17E-BB44-8CC9-BC8D540E25AE}" destId="{6E54B18A-6FC6-CC43-A447-E6F6068864D6}" srcOrd="1" destOrd="0" presId="urn:microsoft.com/office/officeart/2005/8/layout/chevron2"/>
    <dgm:cxn modelId="{0F3614C6-0E55-7D42-8789-87346554D44B}" type="presParOf" srcId="{9F232982-B17E-BB44-8CC9-BC8D540E25AE}" destId="{D46AF29D-8085-5D42-955B-E7F8AE245007}" srcOrd="2" destOrd="0" presId="urn:microsoft.com/office/officeart/2005/8/layout/chevron2"/>
    <dgm:cxn modelId="{CDA3E16E-4574-4040-A16C-023C9EE395E5}" type="presParOf" srcId="{D46AF29D-8085-5D42-955B-E7F8AE245007}" destId="{B0DE5943-F757-B049-B6A8-597FCA98D55A}" srcOrd="0" destOrd="0" presId="urn:microsoft.com/office/officeart/2005/8/layout/chevron2"/>
    <dgm:cxn modelId="{81873A85-5DFA-7848-B1F3-04EA6449572A}" type="presParOf" srcId="{D46AF29D-8085-5D42-955B-E7F8AE245007}" destId="{3928E41C-5363-3347-911C-7B6C2E15743E}" srcOrd="1" destOrd="0" presId="urn:microsoft.com/office/officeart/2005/8/layout/chevron2"/>
    <dgm:cxn modelId="{EF0B0A49-9375-D444-B381-19326295E0EB}" type="presParOf" srcId="{9F232982-B17E-BB44-8CC9-BC8D540E25AE}" destId="{6BEF53AC-3D43-1948-8F3B-A6371BC25F32}" srcOrd="3" destOrd="0" presId="urn:microsoft.com/office/officeart/2005/8/layout/chevron2"/>
    <dgm:cxn modelId="{F5643982-300F-5440-B41E-3F2653F06D6F}" type="presParOf" srcId="{9F232982-B17E-BB44-8CC9-BC8D540E25AE}" destId="{84631507-5A0B-FB41-9CC6-DB151B18DDFC}" srcOrd="4" destOrd="0" presId="urn:microsoft.com/office/officeart/2005/8/layout/chevron2"/>
    <dgm:cxn modelId="{02260665-0BFB-6746-B382-009ACDBC0A50}" type="presParOf" srcId="{84631507-5A0B-FB41-9CC6-DB151B18DDFC}" destId="{7075BFA8-40A4-164C-B72C-D4C54369ADD7}" srcOrd="0" destOrd="0" presId="urn:microsoft.com/office/officeart/2005/8/layout/chevron2"/>
    <dgm:cxn modelId="{D548975E-4DFF-784B-BFF2-E2A8DE0736A4}" type="presParOf" srcId="{84631507-5A0B-FB41-9CC6-DB151B18DDFC}" destId="{C7BAB34E-0619-374A-916F-DD7C96EDB491}"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E0863D6-9743-AD4B-A223-D59EA547A50C}"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de-DE"/>
        </a:p>
      </dgm:t>
    </dgm:pt>
    <dgm:pt modelId="{5B53BF6E-1DCD-3344-BC91-5B1E022A2236}">
      <dgm:prSet phldrT="[Text]" custT="1"/>
      <dgm:spPr>
        <a:solidFill>
          <a:schemeClr val="accent1">
            <a:lumMod val="75000"/>
          </a:schemeClr>
        </a:solidFill>
        <a:ln>
          <a:solidFill>
            <a:schemeClr val="accent3">
              <a:lumMod val="75000"/>
            </a:schemeClr>
          </a:solidFill>
        </a:ln>
      </dgm:spPr>
      <dgm:t>
        <a:bodyPr/>
        <a:lstStyle/>
        <a:p>
          <a:r>
            <a:rPr lang="de-DE" sz="2400" dirty="0"/>
            <a:t>7)</a:t>
          </a:r>
        </a:p>
      </dgm:t>
    </dgm:pt>
    <dgm:pt modelId="{66B2BBD5-EBD4-2543-8EEF-107AB7281E65}" type="parTrans" cxnId="{DA6F3FE4-7FB5-274F-9EA1-15A50BCE5D16}">
      <dgm:prSet/>
      <dgm:spPr/>
      <dgm:t>
        <a:bodyPr/>
        <a:lstStyle/>
        <a:p>
          <a:endParaRPr lang="de-DE" sz="1400"/>
        </a:p>
      </dgm:t>
    </dgm:pt>
    <dgm:pt modelId="{C95C682A-D541-A645-B82D-98CAFA53F8D5}" type="sibTrans" cxnId="{DA6F3FE4-7FB5-274F-9EA1-15A50BCE5D16}">
      <dgm:prSet/>
      <dgm:spPr/>
      <dgm:t>
        <a:bodyPr/>
        <a:lstStyle/>
        <a:p>
          <a:endParaRPr lang="de-DE" sz="1400"/>
        </a:p>
      </dgm:t>
    </dgm:pt>
    <dgm:pt modelId="{BCE3A0FE-1B4E-B14E-9BD0-B072401CB14E}">
      <dgm:prSet phldrT="[Text]" custT="1"/>
      <dgm:spPr>
        <a:ln>
          <a:solidFill>
            <a:schemeClr val="accent3">
              <a:lumMod val="75000"/>
            </a:schemeClr>
          </a:solidFill>
        </a:ln>
      </dgm:spPr>
      <dgm:t>
        <a:bodyPr/>
        <a:lstStyle/>
        <a:p>
          <a:pPr>
            <a:buClrTx/>
            <a:buSzTx/>
            <a:buFont typeface="Arial" panose="020B0604020202020204" pitchFamily="34" charset="0"/>
            <a:buChar char="•"/>
          </a:pPr>
          <a:r>
            <a:rPr lang="de-DE" sz="2400" b="0" dirty="0">
              <a:latin typeface="Optima" panose="02000503060000020004" pitchFamily="2" charset="0"/>
            </a:rPr>
            <a:t>ARIMA Schritt für Schritt</a:t>
          </a:r>
          <a:endParaRPr lang="de-DE" sz="2400" b="0" dirty="0"/>
        </a:p>
      </dgm:t>
    </dgm:pt>
    <dgm:pt modelId="{B5D86D41-8FFE-224C-A34B-5F01A12C774A}" type="parTrans" cxnId="{4F2DF897-A8DA-7548-B70C-40B3A3D0A55B}">
      <dgm:prSet/>
      <dgm:spPr/>
      <dgm:t>
        <a:bodyPr/>
        <a:lstStyle/>
        <a:p>
          <a:endParaRPr lang="de-DE" sz="1400"/>
        </a:p>
      </dgm:t>
    </dgm:pt>
    <dgm:pt modelId="{D4D56112-D4E4-5244-8AB6-DCFD94FE25B6}" type="sibTrans" cxnId="{4F2DF897-A8DA-7548-B70C-40B3A3D0A55B}">
      <dgm:prSet/>
      <dgm:spPr/>
      <dgm:t>
        <a:bodyPr/>
        <a:lstStyle/>
        <a:p>
          <a:endParaRPr lang="de-DE" sz="1400"/>
        </a:p>
      </dgm:t>
    </dgm:pt>
    <dgm:pt modelId="{FDFDD18C-F03F-6F42-968E-A6EDB6D889CA}">
      <dgm:prSet phldrT="[Text]" custT="1"/>
      <dgm:spPr>
        <a:solidFill>
          <a:schemeClr val="accent1">
            <a:lumMod val="75000"/>
          </a:schemeClr>
        </a:solidFill>
        <a:ln>
          <a:solidFill>
            <a:schemeClr val="accent3">
              <a:lumMod val="75000"/>
            </a:schemeClr>
          </a:solidFill>
        </a:ln>
      </dgm:spPr>
      <dgm:t>
        <a:bodyPr/>
        <a:lstStyle/>
        <a:p>
          <a:r>
            <a:rPr lang="de-DE" sz="2400" dirty="0"/>
            <a:t>8)</a:t>
          </a:r>
        </a:p>
      </dgm:t>
    </dgm:pt>
    <dgm:pt modelId="{AEC0536D-3640-394D-9243-1D1450808F78}" type="parTrans" cxnId="{3C1A39A8-9CC6-144D-9B2A-47B51DAFA3A3}">
      <dgm:prSet/>
      <dgm:spPr/>
      <dgm:t>
        <a:bodyPr/>
        <a:lstStyle/>
        <a:p>
          <a:endParaRPr lang="de-DE" sz="1400"/>
        </a:p>
      </dgm:t>
    </dgm:pt>
    <dgm:pt modelId="{A1A473BC-C4FF-A34C-B30E-EFD161AE3D59}" type="sibTrans" cxnId="{3C1A39A8-9CC6-144D-9B2A-47B51DAFA3A3}">
      <dgm:prSet/>
      <dgm:spPr/>
      <dgm:t>
        <a:bodyPr/>
        <a:lstStyle/>
        <a:p>
          <a:endParaRPr lang="de-DE" sz="1400"/>
        </a:p>
      </dgm:t>
    </dgm:pt>
    <dgm:pt modelId="{A86FC702-5B40-6F4F-9847-330243FDB706}">
      <dgm:prSet phldrT="[Text]" custT="1"/>
      <dgm:spPr>
        <a:ln>
          <a:solidFill>
            <a:schemeClr val="accent3">
              <a:lumMod val="75000"/>
            </a:schemeClr>
          </a:solidFill>
        </a:ln>
      </dgm:spPr>
      <dgm:t>
        <a:bodyPr/>
        <a:lstStyle/>
        <a:p>
          <a:pPr>
            <a:buClrTx/>
            <a:buSzTx/>
            <a:buFont typeface="Arial" panose="020B0604020202020204" pitchFamily="34" charset="0"/>
            <a:buChar char="•"/>
          </a:pPr>
          <a:r>
            <a:rPr lang="de-DE" sz="2400" b="0" dirty="0">
              <a:latin typeface="Optima" panose="02000503060000020004" pitchFamily="2" charset="0"/>
            </a:rPr>
            <a:t>Implementierung eines ARIMA Modells in Python</a:t>
          </a:r>
          <a:endParaRPr lang="de-DE" sz="2400" b="0" dirty="0"/>
        </a:p>
      </dgm:t>
    </dgm:pt>
    <dgm:pt modelId="{60E04FCF-6B4C-7C4F-A41B-8FB723710006}" type="parTrans" cxnId="{C04A23D4-9229-1D41-9D4F-C5659002FE6A}">
      <dgm:prSet/>
      <dgm:spPr/>
      <dgm:t>
        <a:bodyPr/>
        <a:lstStyle/>
        <a:p>
          <a:endParaRPr lang="de-DE" sz="1400"/>
        </a:p>
      </dgm:t>
    </dgm:pt>
    <dgm:pt modelId="{A5C40B70-0A28-A64E-B998-B0F753BE8723}" type="sibTrans" cxnId="{C04A23D4-9229-1D41-9D4F-C5659002FE6A}">
      <dgm:prSet/>
      <dgm:spPr/>
      <dgm:t>
        <a:bodyPr/>
        <a:lstStyle/>
        <a:p>
          <a:endParaRPr lang="de-DE" sz="1400"/>
        </a:p>
      </dgm:t>
    </dgm:pt>
    <dgm:pt modelId="{017B5EE8-94F7-7741-BD9D-2587ABED1CCE}">
      <dgm:prSet phldrT="[Text]" custT="1"/>
      <dgm:spPr>
        <a:solidFill>
          <a:schemeClr val="accent1">
            <a:lumMod val="75000"/>
          </a:schemeClr>
        </a:solidFill>
        <a:ln>
          <a:solidFill>
            <a:schemeClr val="accent3">
              <a:lumMod val="75000"/>
            </a:schemeClr>
          </a:solidFill>
        </a:ln>
      </dgm:spPr>
      <dgm:t>
        <a:bodyPr/>
        <a:lstStyle/>
        <a:p>
          <a:r>
            <a:rPr lang="de-DE" sz="2400" dirty="0"/>
            <a:t>9)</a:t>
          </a:r>
        </a:p>
      </dgm:t>
    </dgm:pt>
    <dgm:pt modelId="{BECAE003-4861-4145-B910-5ABDB6D06E5E}" type="parTrans" cxnId="{B20D72D6-D993-D849-AACF-0E0F2D38FA6B}">
      <dgm:prSet/>
      <dgm:spPr/>
      <dgm:t>
        <a:bodyPr/>
        <a:lstStyle/>
        <a:p>
          <a:endParaRPr lang="de-DE" sz="1400"/>
        </a:p>
      </dgm:t>
    </dgm:pt>
    <dgm:pt modelId="{D941694F-8791-FA48-B60B-D966AE72CD94}" type="sibTrans" cxnId="{B20D72D6-D993-D849-AACF-0E0F2D38FA6B}">
      <dgm:prSet/>
      <dgm:spPr/>
      <dgm:t>
        <a:bodyPr/>
        <a:lstStyle/>
        <a:p>
          <a:endParaRPr lang="de-DE" sz="1400"/>
        </a:p>
      </dgm:t>
    </dgm:pt>
    <dgm:pt modelId="{CC17A5D7-BC36-A644-852D-915235F5E489}">
      <dgm:prSet phldrT="[Text]" custT="1"/>
      <dgm:spPr>
        <a:ln>
          <a:solidFill>
            <a:schemeClr val="accent3">
              <a:lumMod val="75000"/>
            </a:schemeClr>
          </a:solidFill>
        </a:ln>
      </dgm:spPr>
      <dgm:t>
        <a:bodyPr/>
        <a:lstStyle/>
        <a:p>
          <a:r>
            <a:rPr lang="de-DE" sz="2400" b="1" dirty="0">
              <a:latin typeface="Optima" panose="02000503060000020004" pitchFamily="2" charset="0"/>
            </a:rPr>
            <a:t>Abbildungsverzeichnis</a:t>
          </a:r>
          <a:endParaRPr lang="de-DE" sz="2400" b="1" dirty="0"/>
        </a:p>
      </dgm:t>
    </dgm:pt>
    <dgm:pt modelId="{5AB961BC-FB28-E74D-B381-6A292083A0E0}" type="parTrans" cxnId="{61ACCFB5-9305-B14B-86F9-BB83AE823893}">
      <dgm:prSet/>
      <dgm:spPr/>
      <dgm:t>
        <a:bodyPr/>
        <a:lstStyle/>
        <a:p>
          <a:endParaRPr lang="de-DE" sz="1400"/>
        </a:p>
      </dgm:t>
    </dgm:pt>
    <dgm:pt modelId="{75A30ED3-B807-0444-9330-67BBD2A12A5A}" type="sibTrans" cxnId="{61ACCFB5-9305-B14B-86F9-BB83AE823893}">
      <dgm:prSet/>
      <dgm:spPr/>
      <dgm:t>
        <a:bodyPr/>
        <a:lstStyle/>
        <a:p>
          <a:endParaRPr lang="de-DE" sz="1400"/>
        </a:p>
      </dgm:t>
    </dgm:pt>
    <dgm:pt modelId="{9F232982-B17E-BB44-8CC9-BC8D540E25AE}" type="pres">
      <dgm:prSet presAssocID="{BE0863D6-9743-AD4B-A223-D59EA547A50C}" presName="linearFlow" presStyleCnt="0">
        <dgm:presLayoutVars>
          <dgm:dir/>
          <dgm:animLvl val="lvl"/>
          <dgm:resizeHandles val="exact"/>
        </dgm:presLayoutVars>
      </dgm:prSet>
      <dgm:spPr/>
    </dgm:pt>
    <dgm:pt modelId="{51168F52-8DA3-B049-AC28-FE77C8FAC9E1}" type="pres">
      <dgm:prSet presAssocID="{5B53BF6E-1DCD-3344-BC91-5B1E022A2236}" presName="composite" presStyleCnt="0"/>
      <dgm:spPr/>
    </dgm:pt>
    <dgm:pt modelId="{8BE6E343-EBF7-9143-8EC2-D6C6E56837B5}" type="pres">
      <dgm:prSet presAssocID="{5B53BF6E-1DCD-3344-BC91-5B1E022A2236}" presName="parentText" presStyleLbl="alignNode1" presStyleIdx="0" presStyleCnt="3">
        <dgm:presLayoutVars>
          <dgm:chMax val="1"/>
          <dgm:bulletEnabled val="1"/>
        </dgm:presLayoutVars>
      </dgm:prSet>
      <dgm:spPr/>
    </dgm:pt>
    <dgm:pt modelId="{646217F9-6C37-6248-82FE-BF4901C02AD9}" type="pres">
      <dgm:prSet presAssocID="{5B53BF6E-1DCD-3344-BC91-5B1E022A2236}" presName="descendantText" presStyleLbl="alignAcc1" presStyleIdx="0" presStyleCnt="3">
        <dgm:presLayoutVars>
          <dgm:bulletEnabled val="1"/>
        </dgm:presLayoutVars>
      </dgm:prSet>
      <dgm:spPr/>
    </dgm:pt>
    <dgm:pt modelId="{6E54B18A-6FC6-CC43-A447-E6F6068864D6}" type="pres">
      <dgm:prSet presAssocID="{C95C682A-D541-A645-B82D-98CAFA53F8D5}" presName="sp" presStyleCnt="0"/>
      <dgm:spPr/>
    </dgm:pt>
    <dgm:pt modelId="{D46AF29D-8085-5D42-955B-E7F8AE245007}" type="pres">
      <dgm:prSet presAssocID="{FDFDD18C-F03F-6F42-968E-A6EDB6D889CA}" presName="composite" presStyleCnt="0"/>
      <dgm:spPr/>
    </dgm:pt>
    <dgm:pt modelId="{B0DE5943-F757-B049-B6A8-597FCA98D55A}" type="pres">
      <dgm:prSet presAssocID="{FDFDD18C-F03F-6F42-968E-A6EDB6D889CA}" presName="parentText" presStyleLbl="alignNode1" presStyleIdx="1" presStyleCnt="3">
        <dgm:presLayoutVars>
          <dgm:chMax val="1"/>
          <dgm:bulletEnabled val="1"/>
        </dgm:presLayoutVars>
      </dgm:prSet>
      <dgm:spPr/>
    </dgm:pt>
    <dgm:pt modelId="{3928E41C-5363-3347-911C-7B6C2E15743E}" type="pres">
      <dgm:prSet presAssocID="{FDFDD18C-F03F-6F42-968E-A6EDB6D889CA}" presName="descendantText" presStyleLbl="alignAcc1" presStyleIdx="1" presStyleCnt="3">
        <dgm:presLayoutVars>
          <dgm:bulletEnabled val="1"/>
        </dgm:presLayoutVars>
      </dgm:prSet>
      <dgm:spPr/>
    </dgm:pt>
    <dgm:pt modelId="{6BEF53AC-3D43-1948-8F3B-A6371BC25F32}" type="pres">
      <dgm:prSet presAssocID="{A1A473BC-C4FF-A34C-B30E-EFD161AE3D59}" presName="sp" presStyleCnt="0"/>
      <dgm:spPr/>
    </dgm:pt>
    <dgm:pt modelId="{84631507-5A0B-FB41-9CC6-DB151B18DDFC}" type="pres">
      <dgm:prSet presAssocID="{017B5EE8-94F7-7741-BD9D-2587ABED1CCE}" presName="composite" presStyleCnt="0"/>
      <dgm:spPr/>
    </dgm:pt>
    <dgm:pt modelId="{7075BFA8-40A4-164C-B72C-D4C54369ADD7}" type="pres">
      <dgm:prSet presAssocID="{017B5EE8-94F7-7741-BD9D-2587ABED1CCE}" presName="parentText" presStyleLbl="alignNode1" presStyleIdx="2" presStyleCnt="3">
        <dgm:presLayoutVars>
          <dgm:chMax val="1"/>
          <dgm:bulletEnabled val="1"/>
        </dgm:presLayoutVars>
      </dgm:prSet>
      <dgm:spPr/>
    </dgm:pt>
    <dgm:pt modelId="{C7BAB34E-0619-374A-916F-DD7C96EDB491}" type="pres">
      <dgm:prSet presAssocID="{017B5EE8-94F7-7741-BD9D-2587ABED1CCE}" presName="descendantText" presStyleLbl="alignAcc1" presStyleIdx="2" presStyleCnt="3">
        <dgm:presLayoutVars>
          <dgm:bulletEnabled val="1"/>
        </dgm:presLayoutVars>
      </dgm:prSet>
      <dgm:spPr/>
    </dgm:pt>
  </dgm:ptLst>
  <dgm:cxnLst>
    <dgm:cxn modelId="{0A26700E-30BB-5E4E-9621-4A68DEFCF0D0}" type="presOf" srcId="{BE0863D6-9743-AD4B-A223-D59EA547A50C}" destId="{9F232982-B17E-BB44-8CC9-BC8D540E25AE}" srcOrd="0" destOrd="0" presId="urn:microsoft.com/office/officeart/2005/8/layout/chevron2"/>
    <dgm:cxn modelId="{F05B0056-3AD9-CB45-8557-3E7CFABE8A47}" type="presOf" srcId="{017B5EE8-94F7-7741-BD9D-2587ABED1CCE}" destId="{7075BFA8-40A4-164C-B72C-D4C54369ADD7}" srcOrd="0" destOrd="0" presId="urn:microsoft.com/office/officeart/2005/8/layout/chevron2"/>
    <dgm:cxn modelId="{4F2DF897-A8DA-7548-B70C-40B3A3D0A55B}" srcId="{5B53BF6E-1DCD-3344-BC91-5B1E022A2236}" destId="{BCE3A0FE-1B4E-B14E-9BD0-B072401CB14E}" srcOrd="0" destOrd="0" parTransId="{B5D86D41-8FFE-224C-A34B-5F01A12C774A}" sibTransId="{D4D56112-D4E4-5244-8AB6-DCFD94FE25B6}"/>
    <dgm:cxn modelId="{BF36D79C-3A92-9543-A8F0-817F63759EEC}" type="presOf" srcId="{CC17A5D7-BC36-A644-852D-915235F5E489}" destId="{C7BAB34E-0619-374A-916F-DD7C96EDB491}" srcOrd="0" destOrd="0" presId="urn:microsoft.com/office/officeart/2005/8/layout/chevron2"/>
    <dgm:cxn modelId="{3C1A39A8-9CC6-144D-9B2A-47B51DAFA3A3}" srcId="{BE0863D6-9743-AD4B-A223-D59EA547A50C}" destId="{FDFDD18C-F03F-6F42-968E-A6EDB6D889CA}" srcOrd="1" destOrd="0" parTransId="{AEC0536D-3640-394D-9243-1D1450808F78}" sibTransId="{A1A473BC-C4FF-A34C-B30E-EFD161AE3D59}"/>
    <dgm:cxn modelId="{181C2FAB-412B-904D-812B-08FCAA2014BC}" type="presOf" srcId="{BCE3A0FE-1B4E-B14E-9BD0-B072401CB14E}" destId="{646217F9-6C37-6248-82FE-BF4901C02AD9}" srcOrd="0" destOrd="0" presId="urn:microsoft.com/office/officeart/2005/8/layout/chevron2"/>
    <dgm:cxn modelId="{61ACCFB5-9305-B14B-86F9-BB83AE823893}" srcId="{017B5EE8-94F7-7741-BD9D-2587ABED1CCE}" destId="{CC17A5D7-BC36-A644-852D-915235F5E489}" srcOrd="0" destOrd="0" parTransId="{5AB961BC-FB28-E74D-B381-6A292083A0E0}" sibTransId="{75A30ED3-B807-0444-9330-67BBD2A12A5A}"/>
    <dgm:cxn modelId="{39250AB9-CE39-C546-9135-2228C40ABF8C}" type="presOf" srcId="{A86FC702-5B40-6F4F-9847-330243FDB706}" destId="{3928E41C-5363-3347-911C-7B6C2E15743E}" srcOrd="0" destOrd="0" presId="urn:microsoft.com/office/officeart/2005/8/layout/chevron2"/>
    <dgm:cxn modelId="{0FB0B7BC-6A93-2A40-90DC-6B70AC3129A8}" type="presOf" srcId="{5B53BF6E-1DCD-3344-BC91-5B1E022A2236}" destId="{8BE6E343-EBF7-9143-8EC2-D6C6E56837B5}" srcOrd="0" destOrd="0" presId="urn:microsoft.com/office/officeart/2005/8/layout/chevron2"/>
    <dgm:cxn modelId="{C04A23D4-9229-1D41-9D4F-C5659002FE6A}" srcId="{FDFDD18C-F03F-6F42-968E-A6EDB6D889CA}" destId="{A86FC702-5B40-6F4F-9847-330243FDB706}" srcOrd="0" destOrd="0" parTransId="{60E04FCF-6B4C-7C4F-A41B-8FB723710006}" sibTransId="{A5C40B70-0A28-A64E-B998-B0F753BE8723}"/>
    <dgm:cxn modelId="{B20D72D6-D993-D849-AACF-0E0F2D38FA6B}" srcId="{BE0863D6-9743-AD4B-A223-D59EA547A50C}" destId="{017B5EE8-94F7-7741-BD9D-2587ABED1CCE}" srcOrd="2" destOrd="0" parTransId="{BECAE003-4861-4145-B910-5ABDB6D06E5E}" sibTransId="{D941694F-8791-FA48-B60B-D966AE72CD94}"/>
    <dgm:cxn modelId="{DA6F3FE4-7FB5-274F-9EA1-15A50BCE5D16}" srcId="{BE0863D6-9743-AD4B-A223-D59EA547A50C}" destId="{5B53BF6E-1DCD-3344-BC91-5B1E022A2236}" srcOrd="0" destOrd="0" parTransId="{66B2BBD5-EBD4-2543-8EEF-107AB7281E65}" sibTransId="{C95C682A-D541-A645-B82D-98CAFA53F8D5}"/>
    <dgm:cxn modelId="{181C2EFA-FA1B-7544-A1D5-1AB55C75587D}" type="presOf" srcId="{FDFDD18C-F03F-6F42-968E-A6EDB6D889CA}" destId="{B0DE5943-F757-B049-B6A8-597FCA98D55A}" srcOrd="0" destOrd="0" presId="urn:microsoft.com/office/officeart/2005/8/layout/chevron2"/>
    <dgm:cxn modelId="{AB3213F7-2B9A-0447-AA95-C89720964B57}" type="presParOf" srcId="{9F232982-B17E-BB44-8CC9-BC8D540E25AE}" destId="{51168F52-8DA3-B049-AC28-FE77C8FAC9E1}" srcOrd="0" destOrd="0" presId="urn:microsoft.com/office/officeart/2005/8/layout/chevron2"/>
    <dgm:cxn modelId="{73C93AE4-3BA5-2542-8D24-08D0EA5986BC}" type="presParOf" srcId="{51168F52-8DA3-B049-AC28-FE77C8FAC9E1}" destId="{8BE6E343-EBF7-9143-8EC2-D6C6E56837B5}" srcOrd="0" destOrd="0" presId="urn:microsoft.com/office/officeart/2005/8/layout/chevron2"/>
    <dgm:cxn modelId="{4F7A7782-5578-FC44-BA97-EC24DF2FE2BA}" type="presParOf" srcId="{51168F52-8DA3-B049-AC28-FE77C8FAC9E1}" destId="{646217F9-6C37-6248-82FE-BF4901C02AD9}" srcOrd="1" destOrd="0" presId="urn:microsoft.com/office/officeart/2005/8/layout/chevron2"/>
    <dgm:cxn modelId="{268F6C84-382B-3F46-9834-8C21C25EB010}" type="presParOf" srcId="{9F232982-B17E-BB44-8CC9-BC8D540E25AE}" destId="{6E54B18A-6FC6-CC43-A447-E6F6068864D6}" srcOrd="1" destOrd="0" presId="urn:microsoft.com/office/officeart/2005/8/layout/chevron2"/>
    <dgm:cxn modelId="{0F3614C6-0E55-7D42-8789-87346554D44B}" type="presParOf" srcId="{9F232982-B17E-BB44-8CC9-BC8D540E25AE}" destId="{D46AF29D-8085-5D42-955B-E7F8AE245007}" srcOrd="2" destOrd="0" presId="urn:microsoft.com/office/officeart/2005/8/layout/chevron2"/>
    <dgm:cxn modelId="{CDA3E16E-4574-4040-A16C-023C9EE395E5}" type="presParOf" srcId="{D46AF29D-8085-5D42-955B-E7F8AE245007}" destId="{B0DE5943-F757-B049-B6A8-597FCA98D55A}" srcOrd="0" destOrd="0" presId="urn:microsoft.com/office/officeart/2005/8/layout/chevron2"/>
    <dgm:cxn modelId="{81873A85-5DFA-7848-B1F3-04EA6449572A}" type="presParOf" srcId="{D46AF29D-8085-5D42-955B-E7F8AE245007}" destId="{3928E41C-5363-3347-911C-7B6C2E15743E}" srcOrd="1" destOrd="0" presId="urn:microsoft.com/office/officeart/2005/8/layout/chevron2"/>
    <dgm:cxn modelId="{EF0B0A49-9375-D444-B381-19326295E0EB}" type="presParOf" srcId="{9F232982-B17E-BB44-8CC9-BC8D540E25AE}" destId="{6BEF53AC-3D43-1948-8F3B-A6371BC25F32}" srcOrd="3" destOrd="0" presId="urn:microsoft.com/office/officeart/2005/8/layout/chevron2"/>
    <dgm:cxn modelId="{F5643982-300F-5440-B41E-3F2653F06D6F}" type="presParOf" srcId="{9F232982-B17E-BB44-8CC9-BC8D540E25AE}" destId="{84631507-5A0B-FB41-9CC6-DB151B18DDFC}" srcOrd="4" destOrd="0" presId="urn:microsoft.com/office/officeart/2005/8/layout/chevron2"/>
    <dgm:cxn modelId="{02260665-0BFB-6746-B382-009ACDBC0A50}" type="presParOf" srcId="{84631507-5A0B-FB41-9CC6-DB151B18DDFC}" destId="{7075BFA8-40A4-164C-B72C-D4C54369ADD7}" srcOrd="0" destOrd="0" presId="urn:microsoft.com/office/officeart/2005/8/layout/chevron2"/>
    <dgm:cxn modelId="{D548975E-4DFF-784B-BFF2-E2A8DE0736A4}" type="presParOf" srcId="{84631507-5A0B-FB41-9CC6-DB151B18DDFC}" destId="{C7BAB34E-0619-374A-916F-DD7C96EDB491}"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6E343-EBF7-9143-8EC2-D6C6E56837B5}">
      <dsp:nvSpPr>
        <dsp:cNvPr id="0" name=""/>
        <dsp:cNvSpPr/>
      </dsp:nvSpPr>
      <dsp:spPr>
        <a:xfrm rot="5400000">
          <a:off x="-222646" y="223826"/>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a:t>1)</a:t>
          </a:r>
        </a:p>
      </dsp:txBody>
      <dsp:txXfrm rot="-5400000">
        <a:off x="1" y="520688"/>
        <a:ext cx="1039018" cy="445294"/>
      </dsp:txXfrm>
    </dsp:sp>
    <dsp:sp modelId="{646217F9-6C37-6248-82FE-BF4901C02AD9}">
      <dsp:nvSpPr>
        <dsp:cNvPr id="0" name=""/>
        <dsp:cNvSpPr/>
      </dsp:nvSpPr>
      <dsp:spPr>
        <a:xfrm rot="5400000">
          <a:off x="3085107" y="-2044909"/>
          <a:ext cx="964803" cy="5056981"/>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lrTx/>
            <a:buSzTx/>
            <a:buFont typeface="Arial" panose="020B0604020202020204" pitchFamily="34" charset="0"/>
            <a:buChar char="•"/>
          </a:pPr>
          <a:r>
            <a:rPr lang="de-DE" sz="2400" b="1" kern="1200" dirty="0">
              <a:latin typeface="Optima" panose="02000503060000020004" pitchFamily="2" charset="0"/>
            </a:rPr>
            <a:t>Idee und Zielsetzung</a:t>
          </a:r>
          <a:endParaRPr lang="de-DE" sz="2400" b="1" kern="1200" dirty="0"/>
        </a:p>
      </dsp:txBody>
      <dsp:txXfrm rot="-5400000">
        <a:off x="1039018" y="48278"/>
        <a:ext cx="5009883" cy="870607"/>
      </dsp:txXfrm>
    </dsp:sp>
    <dsp:sp modelId="{B0DE5943-F757-B049-B6A8-597FCA98D55A}">
      <dsp:nvSpPr>
        <dsp:cNvPr id="0" name=""/>
        <dsp:cNvSpPr/>
      </dsp:nvSpPr>
      <dsp:spPr>
        <a:xfrm rot="5400000">
          <a:off x="-222646" y="1512490"/>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a:t>2)</a:t>
          </a:r>
        </a:p>
      </dsp:txBody>
      <dsp:txXfrm rot="-5400000">
        <a:off x="1" y="1809352"/>
        <a:ext cx="1039018" cy="445294"/>
      </dsp:txXfrm>
    </dsp:sp>
    <dsp:sp modelId="{3928E41C-5363-3347-911C-7B6C2E15743E}">
      <dsp:nvSpPr>
        <dsp:cNvPr id="0" name=""/>
        <dsp:cNvSpPr/>
      </dsp:nvSpPr>
      <dsp:spPr>
        <a:xfrm rot="5400000">
          <a:off x="3085107" y="-756245"/>
          <a:ext cx="964803" cy="5056981"/>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lrTx/>
            <a:buSzTx/>
            <a:buFont typeface="Arial" panose="020B0604020202020204" pitchFamily="34" charset="0"/>
            <a:buChar char="•"/>
          </a:pPr>
          <a:r>
            <a:rPr lang="de-DE" sz="2400" kern="1200" dirty="0">
              <a:latin typeface="Optima" panose="02000503060000020004" pitchFamily="2" charset="0"/>
            </a:rPr>
            <a:t>Grundlagen der Zeitreihenanalyse</a:t>
          </a:r>
          <a:endParaRPr lang="de-DE" sz="2400" kern="1200" dirty="0"/>
        </a:p>
      </dsp:txBody>
      <dsp:txXfrm rot="-5400000">
        <a:off x="1039018" y="1336942"/>
        <a:ext cx="5009883" cy="870607"/>
      </dsp:txXfrm>
    </dsp:sp>
    <dsp:sp modelId="{7075BFA8-40A4-164C-B72C-D4C54369ADD7}">
      <dsp:nvSpPr>
        <dsp:cNvPr id="0" name=""/>
        <dsp:cNvSpPr/>
      </dsp:nvSpPr>
      <dsp:spPr>
        <a:xfrm rot="5400000">
          <a:off x="-222646" y="2801154"/>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a:t>3)</a:t>
          </a:r>
        </a:p>
      </dsp:txBody>
      <dsp:txXfrm rot="-5400000">
        <a:off x="1" y="3098016"/>
        <a:ext cx="1039018" cy="445294"/>
      </dsp:txXfrm>
    </dsp:sp>
    <dsp:sp modelId="{C7BAB34E-0619-374A-916F-DD7C96EDB491}">
      <dsp:nvSpPr>
        <dsp:cNvPr id="0" name=""/>
        <dsp:cNvSpPr/>
      </dsp:nvSpPr>
      <dsp:spPr>
        <a:xfrm rot="5400000">
          <a:off x="3085107" y="532418"/>
          <a:ext cx="964803" cy="5056981"/>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de-DE" sz="2400" kern="1200" dirty="0">
              <a:latin typeface="Optima" panose="02000503060000020004" pitchFamily="2" charset="0"/>
            </a:rPr>
            <a:t>Hauptkriterium für jegliche Zeitreihenanalyse</a:t>
          </a:r>
          <a:endParaRPr lang="de-DE" sz="2400" kern="1200" dirty="0"/>
        </a:p>
      </dsp:txBody>
      <dsp:txXfrm rot="-5400000">
        <a:off x="1039018" y="2625605"/>
        <a:ext cx="5009883" cy="87060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6E343-EBF7-9143-8EC2-D6C6E56837B5}">
      <dsp:nvSpPr>
        <dsp:cNvPr id="0" name=""/>
        <dsp:cNvSpPr/>
      </dsp:nvSpPr>
      <dsp:spPr>
        <a:xfrm rot="5400000">
          <a:off x="-396148" y="396148"/>
          <a:ext cx="2640989" cy="1848692"/>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dirty="0"/>
            <a:t>10)</a:t>
          </a:r>
        </a:p>
      </dsp:txBody>
      <dsp:txXfrm rot="-5400000">
        <a:off x="1" y="924345"/>
        <a:ext cx="1848692" cy="792297"/>
      </dsp:txXfrm>
    </dsp:sp>
    <dsp:sp modelId="{646217F9-6C37-6248-82FE-BF4901C02AD9}">
      <dsp:nvSpPr>
        <dsp:cNvPr id="0" name=""/>
        <dsp:cNvSpPr/>
      </dsp:nvSpPr>
      <dsp:spPr>
        <a:xfrm rot="5400000">
          <a:off x="2602511" y="-753818"/>
          <a:ext cx="1716642" cy="3224280"/>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lrTx/>
            <a:buSzTx/>
            <a:buFont typeface="Arial" panose="020B0604020202020204" pitchFamily="34" charset="0"/>
            <a:buChar char="•"/>
          </a:pPr>
          <a:r>
            <a:rPr lang="de-DE" sz="2400" b="0" kern="1200" dirty="0">
              <a:latin typeface="Optima" panose="02000503060000020004" pitchFamily="2" charset="0"/>
            </a:rPr>
            <a:t>Literaturverzeichnis</a:t>
          </a:r>
          <a:endParaRPr lang="de-DE" sz="2400" b="0" kern="1200" dirty="0"/>
        </a:p>
      </dsp:txBody>
      <dsp:txXfrm rot="-5400000">
        <a:off x="1848692" y="83801"/>
        <a:ext cx="3140480" cy="15490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6E343-EBF7-9143-8EC2-D6C6E56837B5}">
      <dsp:nvSpPr>
        <dsp:cNvPr id="0" name=""/>
        <dsp:cNvSpPr/>
      </dsp:nvSpPr>
      <dsp:spPr>
        <a:xfrm rot="5400000">
          <a:off x="-222646" y="223826"/>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a:t>1)</a:t>
          </a:r>
        </a:p>
      </dsp:txBody>
      <dsp:txXfrm rot="-5400000">
        <a:off x="1" y="520688"/>
        <a:ext cx="1039018" cy="445294"/>
      </dsp:txXfrm>
    </dsp:sp>
    <dsp:sp modelId="{646217F9-6C37-6248-82FE-BF4901C02AD9}">
      <dsp:nvSpPr>
        <dsp:cNvPr id="0" name=""/>
        <dsp:cNvSpPr/>
      </dsp:nvSpPr>
      <dsp:spPr>
        <a:xfrm rot="5400000">
          <a:off x="3085107" y="-2044909"/>
          <a:ext cx="964803" cy="5056981"/>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lrTx/>
            <a:buSzTx/>
            <a:buFont typeface="Arial" panose="020B0604020202020204" pitchFamily="34" charset="0"/>
            <a:buChar char="•"/>
          </a:pPr>
          <a:r>
            <a:rPr lang="de-DE" sz="2400" b="0" kern="1200" dirty="0">
              <a:latin typeface="Optima" panose="02000503060000020004" pitchFamily="2" charset="0"/>
            </a:rPr>
            <a:t>Idee und Zielsetzung</a:t>
          </a:r>
          <a:endParaRPr lang="de-DE" sz="2400" b="0" kern="1200" dirty="0"/>
        </a:p>
      </dsp:txBody>
      <dsp:txXfrm rot="-5400000">
        <a:off x="1039018" y="48278"/>
        <a:ext cx="5009883" cy="870607"/>
      </dsp:txXfrm>
    </dsp:sp>
    <dsp:sp modelId="{B0DE5943-F757-B049-B6A8-597FCA98D55A}">
      <dsp:nvSpPr>
        <dsp:cNvPr id="0" name=""/>
        <dsp:cNvSpPr/>
      </dsp:nvSpPr>
      <dsp:spPr>
        <a:xfrm rot="5400000">
          <a:off x="-222646" y="1512490"/>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a:t>2)</a:t>
          </a:r>
        </a:p>
      </dsp:txBody>
      <dsp:txXfrm rot="-5400000">
        <a:off x="1" y="1809352"/>
        <a:ext cx="1039018" cy="445294"/>
      </dsp:txXfrm>
    </dsp:sp>
    <dsp:sp modelId="{3928E41C-5363-3347-911C-7B6C2E15743E}">
      <dsp:nvSpPr>
        <dsp:cNvPr id="0" name=""/>
        <dsp:cNvSpPr/>
      </dsp:nvSpPr>
      <dsp:spPr>
        <a:xfrm rot="5400000">
          <a:off x="3085107" y="-756245"/>
          <a:ext cx="964803" cy="5056981"/>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lrTx/>
            <a:buSzTx/>
            <a:buFont typeface="Arial" panose="020B0604020202020204" pitchFamily="34" charset="0"/>
            <a:buChar char="•"/>
          </a:pPr>
          <a:r>
            <a:rPr lang="de-DE" sz="2400" b="1" kern="1200" dirty="0">
              <a:latin typeface="Optima" panose="02000503060000020004" pitchFamily="2" charset="0"/>
            </a:rPr>
            <a:t>Grundlagen der Zeitreihenanalyse</a:t>
          </a:r>
          <a:endParaRPr lang="de-DE" sz="2400" b="1" kern="1200" dirty="0"/>
        </a:p>
      </dsp:txBody>
      <dsp:txXfrm rot="-5400000">
        <a:off x="1039018" y="1336942"/>
        <a:ext cx="5009883" cy="870607"/>
      </dsp:txXfrm>
    </dsp:sp>
    <dsp:sp modelId="{7075BFA8-40A4-164C-B72C-D4C54369ADD7}">
      <dsp:nvSpPr>
        <dsp:cNvPr id="0" name=""/>
        <dsp:cNvSpPr/>
      </dsp:nvSpPr>
      <dsp:spPr>
        <a:xfrm rot="5400000">
          <a:off x="-222646" y="2801154"/>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a:t>3)</a:t>
          </a:r>
        </a:p>
      </dsp:txBody>
      <dsp:txXfrm rot="-5400000">
        <a:off x="1" y="3098016"/>
        <a:ext cx="1039018" cy="445294"/>
      </dsp:txXfrm>
    </dsp:sp>
    <dsp:sp modelId="{C7BAB34E-0619-374A-916F-DD7C96EDB491}">
      <dsp:nvSpPr>
        <dsp:cNvPr id="0" name=""/>
        <dsp:cNvSpPr/>
      </dsp:nvSpPr>
      <dsp:spPr>
        <a:xfrm rot="5400000">
          <a:off x="3085107" y="532418"/>
          <a:ext cx="964803" cy="5056981"/>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de-DE" sz="2400" kern="1200" dirty="0">
              <a:latin typeface="Optima" panose="02000503060000020004" pitchFamily="2" charset="0"/>
            </a:rPr>
            <a:t>Hauptkriterium für jegliche Zeitreihenanalyse</a:t>
          </a:r>
          <a:endParaRPr lang="de-DE" sz="2400" kern="1200" dirty="0"/>
        </a:p>
      </dsp:txBody>
      <dsp:txXfrm rot="-5400000">
        <a:off x="1039018" y="2625605"/>
        <a:ext cx="5009883" cy="8706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6E343-EBF7-9143-8EC2-D6C6E56837B5}">
      <dsp:nvSpPr>
        <dsp:cNvPr id="0" name=""/>
        <dsp:cNvSpPr/>
      </dsp:nvSpPr>
      <dsp:spPr>
        <a:xfrm rot="5400000">
          <a:off x="-222646" y="223826"/>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a:t>1)</a:t>
          </a:r>
        </a:p>
      </dsp:txBody>
      <dsp:txXfrm rot="-5400000">
        <a:off x="1" y="520688"/>
        <a:ext cx="1039018" cy="445294"/>
      </dsp:txXfrm>
    </dsp:sp>
    <dsp:sp modelId="{646217F9-6C37-6248-82FE-BF4901C02AD9}">
      <dsp:nvSpPr>
        <dsp:cNvPr id="0" name=""/>
        <dsp:cNvSpPr/>
      </dsp:nvSpPr>
      <dsp:spPr>
        <a:xfrm rot="5400000">
          <a:off x="3085107" y="-2044909"/>
          <a:ext cx="964803" cy="5056981"/>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lrTx/>
            <a:buSzTx/>
            <a:buFont typeface="Arial" panose="020B0604020202020204" pitchFamily="34" charset="0"/>
            <a:buChar char="•"/>
          </a:pPr>
          <a:r>
            <a:rPr lang="de-DE" sz="2400" b="0" kern="1200" dirty="0">
              <a:latin typeface="Optima" panose="02000503060000020004" pitchFamily="2" charset="0"/>
            </a:rPr>
            <a:t>Idee und Zielsetzung</a:t>
          </a:r>
          <a:endParaRPr lang="de-DE" sz="2400" b="0" kern="1200" dirty="0"/>
        </a:p>
      </dsp:txBody>
      <dsp:txXfrm rot="-5400000">
        <a:off x="1039018" y="48278"/>
        <a:ext cx="5009883" cy="870607"/>
      </dsp:txXfrm>
    </dsp:sp>
    <dsp:sp modelId="{B0DE5943-F757-B049-B6A8-597FCA98D55A}">
      <dsp:nvSpPr>
        <dsp:cNvPr id="0" name=""/>
        <dsp:cNvSpPr/>
      </dsp:nvSpPr>
      <dsp:spPr>
        <a:xfrm rot="5400000">
          <a:off x="-222646" y="1512490"/>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a:t>2)</a:t>
          </a:r>
        </a:p>
      </dsp:txBody>
      <dsp:txXfrm rot="-5400000">
        <a:off x="1" y="1809352"/>
        <a:ext cx="1039018" cy="445294"/>
      </dsp:txXfrm>
    </dsp:sp>
    <dsp:sp modelId="{3928E41C-5363-3347-911C-7B6C2E15743E}">
      <dsp:nvSpPr>
        <dsp:cNvPr id="0" name=""/>
        <dsp:cNvSpPr/>
      </dsp:nvSpPr>
      <dsp:spPr>
        <a:xfrm rot="5400000">
          <a:off x="3085107" y="-756245"/>
          <a:ext cx="964803" cy="5056981"/>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lrTx/>
            <a:buSzTx/>
            <a:buFont typeface="Arial" panose="020B0604020202020204" pitchFamily="34" charset="0"/>
            <a:buChar char="•"/>
          </a:pPr>
          <a:r>
            <a:rPr lang="de-DE" sz="2400" b="0" kern="1200" dirty="0">
              <a:latin typeface="Optima" panose="02000503060000020004" pitchFamily="2" charset="0"/>
            </a:rPr>
            <a:t>Grundlagen der Zeitreihenanalyse</a:t>
          </a:r>
          <a:endParaRPr lang="de-DE" sz="2400" b="0" kern="1200" dirty="0"/>
        </a:p>
      </dsp:txBody>
      <dsp:txXfrm rot="-5400000">
        <a:off x="1039018" y="1336942"/>
        <a:ext cx="5009883" cy="870607"/>
      </dsp:txXfrm>
    </dsp:sp>
    <dsp:sp modelId="{7075BFA8-40A4-164C-B72C-D4C54369ADD7}">
      <dsp:nvSpPr>
        <dsp:cNvPr id="0" name=""/>
        <dsp:cNvSpPr/>
      </dsp:nvSpPr>
      <dsp:spPr>
        <a:xfrm rot="5400000">
          <a:off x="-222646" y="2801154"/>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a:t>3)</a:t>
          </a:r>
        </a:p>
      </dsp:txBody>
      <dsp:txXfrm rot="-5400000">
        <a:off x="1" y="3098016"/>
        <a:ext cx="1039018" cy="445294"/>
      </dsp:txXfrm>
    </dsp:sp>
    <dsp:sp modelId="{C7BAB34E-0619-374A-916F-DD7C96EDB491}">
      <dsp:nvSpPr>
        <dsp:cNvPr id="0" name=""/>
        <dsp:cNvSpPr/>
      </dsp:nvSpPr>
      <dsp:spPr>
        <a:xfrm rot="5400000">
          <a:off x="3085107" y="532418"/>
          <a:ext cx="964803" cy="5056981"/>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de-DE" sz="2400" b="1" kern="1200" dirty="0">
              <a:latin typeface="Optima" panose="02000503060000020004" pitchFamily="2" charset="0"/>
            </a:rPr>
            <a:t>Hauptkriterium für jegliche Zeitreihenanalyse</a:t>
          </a:r>
          <a:endParaRPr lang="de-DE" sz="2400" b="1" kern="1200" dirty="0"/>
        </a:p>
      </dsp:txBody>
      <dsp:txXfrm rot="-5400000">
        <a:off x="1039018" y="2625605"/>
        <a:ext cx="5009883" cy="8706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6E343-EBF7-9143-8EC2-D6C6E56837B5}">
      <dsp:nvSpPr>
        <dsp:cNvPr id="0" name=""/>
        <dsp:cNvSpPr/>
      </dsp:nvSpPr>
      <dsp:spPr>
        <a:xfrm rot="5400000">
          <a:off x="-222646" y="223826"/>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dirty="0"/>
            <a:t>4)</a:t>
          </a:r>
        </a:p>
      </dsp:txBody>
      <dsp:txXfrm rot="-5400000">
        <a:off x="1" y="520688"/>
        <a:ext cx="1039018" cy="445294"/>
      </dsp:txXfrm>
    </dsp:sp>
    <dsp:sp modelId="{646217F9-6C37-6248-82FE-BF4901C02AD9}">
      <dsp:nvSpPr>
        <dsp:cNvPr id="0" name=""/>
        <dsp:cNvSpPr/>
      </dsp:nvSpPr>
      <dsp:spPr>
        <a:xfrm rot="5400000">
          <a:off x="3242204" y="-2202006"/>
          <a:ext cx="964803" cy="5371175"/>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lrTx/>
            <a:buSzTx/>
            <a:buFont typeface="Arial" panose="020B0604020202020204" pitchFamily="34" charset="0"/>
            <a:buChar char="•"/>
          </a:pPr>
          <a:r>
            <a:rPr lang="de-DE" sz="2400" b="1" kern="1200" dirty="0">
              <a:latin typeface="Optima" panose="02000503060000020004" pitchFamily="2" charset="0"/>
            </a:rPr>
            <a:t>Verschiedene Typen von Zeitreihenanalyse-Ein Kurzüberblick </a:t>
          </a:r>
          <a:endParaRPr lang="de-DE" sz="2400" b="1" kern="1200" dirty="0"/>
        </a:p>
      </dsp:txBody>
      <dsp:txXfrm rot="-5400000">
        <a:off x="1039018" y="48278"/>
        <a:ext cx="5324077" cy="870607"/>
      </dsp:txXfrm>
    </dsp:sp>
    <dsp:sp modelId="{B0DE5943-F757-B049-B6A8-597FCA98D55A}">
      <dsp:nvSpPr>
        <dsp:cNvPr id="0" name=""/>
        <dsp:cNvSpPr/>
      </dsp:nvSpPr>
      <dsp:spPr>
        <a:xfrm rot="5400000">
          <a:off x="-222646" y="1512490"/>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dirty="0"/>
            <a:t>5)</a:t>
          </a:r>
        </a:p>
      </dsp:txBody>
      <dsp:txXfrm rot="-5400000">
        <a:off x="1" y="1809352"/>
        <a:ext cx="1039018" cy="445294"/>
      </dsp:txXfrm>
    </dsp:sp>
    <dsp:sp modelId="{3928E41C-5363-3347-911C-7B6C2E15743E}">
      <dsp:nvSpPr>
        <dsp:cNvPr id="0" name=""/>
        <dsp:cNvSpPr/>
      </dsp:nvSpPr>
      <dsp:spPr>
        <a:xfrm rot="5400000">
          <a:off x="3242204" y="-913342"/>
          <a:ext cx="964803" cy="5371175"/>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lrTx/>
            <a:buSzTx/>
            <a:buFont typeface="Arial" panose="020B0604020202020204" pitchFamily="34" charset="0"/>
            <a:buChar char="•"/>
          </a:pPr>
          <a:r>
            <a:rPr lang="de-DE" sz="2400" kern="1200" dirty="0">
              <a:latin typeface="Optima" panose="02000503060000020004" pitchFamily="2" charset="0"/>
            </a:rPr>
            <a:t>Wann ist welches Modell zu nutzen?-Die richtige Modellauswahl</a:t>
          </a:r>
          <a:endParaRPr lang="de-DE" sz="2400" kern="1200" dirty="0"/>
        </a:p>
      </dsp:txBody>
      <dsp:txXfrm rot="-5400000">
        <a:off x="1039018" y="1336942"/>
        <a:ext cx="5324077" cy="870607"/>
      </dsp:txXfrm>
    </dsp:sp>
    <dsp:sp modelId="{7075BFA8-40A4-164C-B72C-D4C54369ADD7}">
      <dsp:nvSpPr>
        <dsp:cNvPr id="0" name=""/>
        <dsp:cNvSpPr/>
      </dsp:nvSpPr>
      <dsp:spPr>
        <a:xfrm rot="5400000">
          <a:off x="-222646" y="2801154"/>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dirty="0"/>
            <a:t>6)</a:t>
          </a:r>
        </a:p>
      </dsp:txBody>
      <dsp:txXfrm rot="-5400000">
        <a:off x="1" y="3098016"/>
        <a:ext cx="1039018" cy="445294"/>
      </dsp:txXfrm>
    </dsp:sp>
    <dsp:sp modelId="{C7BAB34E-0619-374A-916F-DD7C96EDB491}">
      <dsp:nvSpPr>
        <dsp:cNvPr id="0" name=""/>
        <dsp:cNvSpPr/>
      </dsp:nvSpPr>
      <dsp:spPr>
        <a:xfrm rot="5400000">
          <a:off x="3242204" y="375321"/>
          <a:ext cx="964803" cy="5371175"/>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de-DE" sz="2400" kern="1200" dirty="0">
              <a:latin typeface="Optima" panose="02000503060000020004" pitchFamily="2" charset="0"/>
            </a:rPr>
            <a:t>Konstruktion eines ARIMA Modells</a:t>
          </a:r>
          <a:endParaRPr lang="de-DE" sz="2400" kern="1200" dirty="0"/>
        </a:p>
      </dsp:txBody>
      <dsp:txXfrm rot="-5400000">
        <a:off x="1039018" y="2625605"/>
        <a:ext cx="5324077" cy="8706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6E343-EBF7-9143-8EC2-D6C6E56837B5}">
      <dsp:nvSpPr>
        <dsp:cNvPr id="0" name=""/>
        <dsp:cNvSpPr/>
      </dsp:nvSpPr>
      <dsp:spPr>
        <a:xfrm rot="5400000">
          <a:off x="-222646" y="223826"/>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dirty="0"/>
            <a:t>4)</a:t>
          </a:r>
        </a:p>
      </dsp:txBody>
      <dsp:txXfrm rot="-5400000">
        <a:off x="1" y="520688"/>
        <a:ext cx="1039018" cy="445294"/>
      </dsp:txXfrm>
    </dsp:sp>
    <dsp:sp modelId="{646217F9-6C37-6248-82FE-BF4901C02AD9}">
      <dsp:nvSpPr>
        <dsp:cNvPr id="0" name=""/>
        <dsp:cNvSpPr/>
      </dsp:nvSpPr>
      <dsp:spPr>
        <a:xfrm rot="5400000">
          <a:off x="3242204" y="-2202006"/>
          <a:ext cx="964803" cy="5371175"/>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lrTx/>
            <a:buSzTx/>
            <a:buFont typeface="Arial" panose="020B0604020202020204" pitchFamily="34" charset="0"/>
            <a:buChar char="•"/>
          </a:pPr>
          <a:r>
            <a:rPr lang="de-DE" sz="2400" b="0" kern="1200" dirty="0">
              <a:latin typeface="Optima" panose="02000503060000020004" pitchFamily="2" charset="0"/>
            </a:rPr>
            <a:t>Verschiedene Typen von Zeitreihenanalyse-Ein Kurzüberblick </a:t>
          </a:r>
          <a:endParaRPr lang="de-DE" sz="2400" b="0" kern="1200" dirty="0"/>
        </a:p>
      </dsp:txBody>
      <dsp:txXfrm rot="-5400000">
        <a:off x="1039018" y="48278"/>
        <a:ext cx="5324077" cy="870607"/>
      </dsp:txXfrm>
    </dsp:sp>
    <dsp:sp modelId="{B0DE5943-F757-B049-B6A8-597FCA98D55A}">
      <dsp:nvSpPr>
        <dsp:cNvPr id="0" name=""/>
        <dsp:cNvSpPr/>
      </dsp:nvSpPr>
      <dsp:spPr>
        <a:xfrm rot="5400000">
          <a:off x="-222646" y="1512490"/>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dirty="0"/>
            <a:t>5)</a:t>
          </a:r>
        </a:p>
      </dsp:txBody>
      <dsp:txXfrm rot="-5400000">
        <a:off x="1" y="1809352"/>
        <a:ext cx="1039018" cy="445294"/>
      </dsp:txXfrm>
    </dsp:sp>
    <dsp:sp modelId="{3928E41C-5363-3347-911C-7B6C2E15743E}">
      <dsp:nvSpPr>
        <dsp:cNvPr id="0" name=""/>
        <dsp:cNvSpPr/>
      </dsp:nvSpPr>
      <dsp:spPr>
        <a:xfrm rot="5400000">
          <a:off x="3242204" y="-913342"/>
          <a:ext cx="964803" cy="5371175"/>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lrTx/>
            <a:buSzTx/>
            <a:buFont typeface="Arial" panose="020B0604020202020204" pitchFamily="34" charset="0"/>
            <a:buChar char="•"/>
          </a:pPr>
          <a:r>
            <a:rPr lang="de-DE" sz="2400" b="1" kern="1200" dirty="0">
              <a:latin typeface="Optima" panose="02000503060000020004" pitchFamily="2" charset="0"/>
            </a:rPr>
            <a:t>Wann ist welches Modell zu nutzen?-Die richtige Modellauswahl</a:t>
          </a:r>
          <a:endParaRPr lang="de-DE" sz="2400" b="1" kern="1200" dirty="0"/>
        </a:p>
      </dsp:txBody>
      <dsp:txXfrm rot="-5400000">
        <a:off x="1039018" y="1336942"/>
        <a:ext cx="5324077" cy="870607"/>
      </dsp:txXfrm>
    </dsp:sp>
    <dsp:sp modelId="{7075BFA8-40A4-164C-B72C-D4C54369ADD7}">
      <dsp:nvSpPr>
        <dsp:cNvPr id="0" name=""/>
        <dsp:cNvSpPr/>
      </dsp:nvSpPr>
      <dsp:spPr>
        <a:xfrm rot="5400000">
          <a:off x="-222646" y="2801154"/>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dirty="0"/>
            <a:t>6)</a:t>
          </a:r>
        </a:p>
      </dsp:txBody>
      <dsp:txXfrm rot="-5400000">
        <a:off x="1" y="3098016"/>
        <a:ext cx="1039018" cy="445294"/>
      </dsp:txXfrm>
    </dsp:sp>
    <dsp:sp modelId="{C7BAB34E-0619-374A-916F-DD7C96EDB491}">
      <dsp:nvSpPr>
        <dsp:cNvPr id="0" name=""/>
        <dsp:cNvSpPr/>
      </dsp:nvSpPr>
      <dsp:spPr>
        <a:xfrm rot="5400000">
          <a:off x="3242204" y="375321"/>
          <a:ext cx="964803" cy="5371175"/>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de-DE" sz="2400" kern="1200" dirty="0">
              <a:latin typeface="Optima" panose="02000503060000020004" pitchFamily="2" charset="0"/>
            </a:rPr>
            <a:t>Konstruktion eines ARIMA Modells</a:t>
          </a:r>
          <a:endParaRPr lang="de-DE" sz="2400" kern="1200" dirty="0"/>
        </a:p>
      </dsp:txBody>
      <dsp:txXfrm rot="-5400000">
        <a:off x="1039018" y="2625605"/>
        <a:ext cx="5324077" cy="8706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6E343-EBF7-9143-8EC2-D6C6E56837B5}">
      <dsp:nvSpPr>
        <dsp:cNvPr id="0" name=""/>
        <dsp:cNvSpPr/>
      </dsp:nvSpPr>
      <dsp:spPr>
        <a:xfrm rot="5400000">
          <a:off x="-222646" y="223826"/>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dirty="0"/>
            <a:t>4)</a:t>
          </a:r>
        </a:p>
      </dsp:txBody>
      <dsp:txXfrm rot="-5400000">
        <a:off x="1" y="520688"/>
        <a:ext cx="1039018" cy="445294"/>
      </dsp:txXfrm>
    </dsp:sp>
    <dsp:sp modelId="{646217F9-6C37-6248-82FE-BF4901C02AD9}">
      <dsp:nvSpPr>
        <dsp:cNvPr id="0" name=""/>
        <dsp:cNvSpPr/>
      </dsp:nvSpPr>
      <dsp:spPr>
        <a:xfrm rot="5400000">
          <a:off x="3242204" y="-2202006"/>
          <a:ext cx="964803" cy="5371175"/>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lrTx/>
            <a:buSzTx/>
            <a:buFont typeface="Arial" panose="020B0604020202020204" pitchFamily="34" charset="0"/>
            <a:buChar char="•"/>
          </a:pPr>
          <a:r>
            <a:rPr lang="de-DE" sz="2400" b="0" kern="1200" dirty="0">
              <a:latin typeface="Optima" panose="02000503060000020004" pitchFamily="2" charset="0"/>
            </a:rPr>
            <a:t>Verschiedene Typen von Zeitreihenanalyse-Ein Kurzüberblick </a:t>
          </a:r>
          <a:endParaRPr lang="de-DE" sz="2400" b="0" kern="1200" dirty="0"/>
        </a:p>
      </dsp:txBody>
      <dsp:txXfrm rot="-5400000">
        <a:off x="1039018" y="48278"/>
        <a:ext cx="5324077" cy="870607"/>
      </dsp:txXfrm>
    </dsp:sp>
    <dsp:sp modelId="{B0DE5943-F757-B049-B6A8-597FCA98D55A}">
      <dsp:nvSpPr>
        <dsp:cNvPr id="0" name=""/>
        <dsp:cNvSpPr/>
      </dsp:nvSpPr>
      <dsp:spPr>
        <a:xfrm rot="5400000">
          <a:off x="-222646" y="1512490"/>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dirty="0"/>
            <a:t>5)</a:t>
          </a:r>
        </a:p>
      </dsp:txBody>
      <dsp:txXfrm rot="-5400000">
        <a:off x="1" y="1809352"/>
        <a:ext cx="1039018" cy="445294"/>
      </dsp:txXfrm>
    </dsp:sp>
    <dsp:sp modelId="{3928E41C-5363-3347-911C-7B6C2E15743E}">
      <dsp:nvSpPr>
        <dsp:cNvPr id="0" name=""/>
        <dsp:cNvSpPr/>
      </dsp:nvSpPr>
      <dsp:spPr>
        <a:xfrm rot="5400000">
          <a:off x="3242204" y="-913342"/>
          <a:ext cx="964803" cy="5371175"/>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lrTx/>
            <a:buSzTx/>
            <a:buFont typeface="Arial" panose="020B0604020202020204" pitchFamily="34" charset="0"/>
            <a:buChar char="•"/>
          </a:pPr>
          <a:r>
            <a:rPr lang="de-DE" sz="2400" b="0" kern="1200" dirty="0">
              <a:latin typeface="Optima" panose="02000503060000020004" pitchFamily="2" charset="0"/>
            </a:rPr>
            <a:t>Wann ist welches Modell zu nutzen?-Die richtige Modellauswahl</a:t>
          </a:r>
          <a:endParaRPr lang="de-DE" sz="2400" b="0" kern="1200" dirty="0"/>
        </a:p>
      </dsp:txBody>
      <dsp:txXfrm rot="-5400000">
        <a:off x="1039018" y="1336942"/>
        <a:ext cx="5324077" cy="870607"/>
      </dsp:txXfrm>
    </dsp:sp>
    <dsp:sp modelId="{7075BFA8-40A4-164C-B72C-D4C54369ADD7}">
      <dsp:nvSpPr>
        <dsp:cNvPr id="0" name=""/>
        <dsp:cNvSpPr/>
      </dsp:nvSpPr>
      <dsp:spPr>
        <a:xfrm rot="5400000">
          <a:off x="-222646" y="2801154"/>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dirty="0"/>
            <a:t>6)</a:t>
          </a:r>
        </a:p>
      </dsp:txBody>
      <dsp:txXfrm rot="-5400000">
        <a:off x="1" y="3098016"/>
        <a:ext cx="1039018" cy="445294"/>
      </dsp:txXfrm>
    </dsp:sp>
    <dsp:sp modelId="{C7BAB34E-0619-374A-916F-DD7C96EDB491}">
      <dsp:nvSpPr>
        <dsp:cNvPr id="0" name=""/>
        <dsp:cNvSpPr/>
      </dsp:nvSpPr>
      <dsp:spPr>
        <a:xfrm rot="5400000">
          <a:off x="3242204" y="375321"/>
          <a:ext cx="964803" cy="5371175"/>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de-DE" sz="2400" b="1" kern="1200" dirty="0">
              <a:latin typeface="Optima" panose="02000503060000020004" pitchFamily="2" charset="0"/>
            </a:rPr>
            <a:t>Konstruktion eines ARIMA Modells</a:t>
          </a:r>
          <a:endParaRPr lang="de-DE" sz="2400" b="1" kern="1200" dirty="0"/>
        </a:p>
      </dsp:txBody>
      <dsp:txXfrm rot="-5400000">
        <a:off x="1039018" y="2625605"/>
        <a:ext cx="5324077" cy="8706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6E343-EBF7-9143-8EC2-D6C6E56837B5}">
      <dsp:nvSpPr>
        <dsp:cNvPr id="0" name=""/>
        <dsp:cNvSpPr/>
      </dsp:nvSpPr>
      <dsp:spPr>
        <a:xfrm rot="5400000">
          <a:off x="-222646" y="223826"/>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dirty="0"/>
            <a:t>7)</a:t>
          </a:r>
        </a:p>
      </dsp:txBody>
      <dsp:txXfrm rot="-5400000">
        <a:off x="1" y="520688"/>
        <a:ext cx="1039018" cy="445294"/>
      </dsp:txXfrm>
    </dsp:sp>
    <dsp:sp modelId="{646217F9-6C37-6248-82FE-BF4901C02AD9}">
      <dsp:nvSpPr>
        <dsp:cNvPr id="0" name=""/>
        <dsp:cNvSpPr/>
      </dsp:nvSpPr>
      <dsp:spPr>
        <a:xfrm rot="5400000">
          <a:off x="3242204" y="-2202006"/>
          <a:ext cx="964803" cy="5371175"/>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lrTx/>
            <a:buSzTx/>
            <a:buFont typeface="Arial" panose="020B0604020202020204" pitchFamily="34" charset="0"/>
            <a:buChar char="•"/>
          </a:pPr>
          <a:r>
            <a:rPr lang="de-DE" sz="2400" b="1" kern="1200" dirty="0">
              <a:latin typeface="Optima" panose="02000503060000020004" pitchFamily="2" charset="0"/>
            </a:rPr>
            <a:t>ARIMA Schritt für Schritt</a:t>
          </a:r>
          <a:endParaRPr lang="de-DE" sz="2400" b="1" kern="1200" dirty="0"/>
        </a:p>
      </dsp:txBody>
      <dsp:txXfrm rot="-5400000">
        <a:off x="1039018" y="48278"/>
        <a:ext cx="5324077" cy="870607"/>
      </dsp:txXfrm>
    </dsp:sp>
    <dsp:sp modelId="{B0DE5943-F757-B049-B6A8-597FCA98D55A}">
      <dsp:nvSpPr>
        <dsp:cNvPr id="0" name=""/>
        <dsp:cNvSpPr/>
      </dsp:nvSpPr>
      <dsp:spPr>
        <a:xfrm rot="5400000">
          <a:off x="-222646" y="1512490"/>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dirty="0"/>
            <a:t>8)</a:t>
          </a:r>
        </a:p>
      </dsp:txBody>
      <dsp:txXfrm rot="-5400000">
        <a:off x="1" y="1809352"/>
        <a:ext cx="1039018" cy="445294"/>
      </dsp:txXfrm>
    </dsp:sp>
    <dsp:sp modelId="{3928E41C-5363-3347-911C-7B6C2E15743E}">
      <dsp:nvSpPr>
        <dsp:cNvPr id="0" name=""/>
        <dsp:cNvSpPr/>
      </dsp:nvSpPr>
      <dsp:spPr>
        <a:xfrm rot="5400000">
          <a:off x="3242204" y="-913342"/>
          <a:ext cx="964803" cy="5371175"/>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lrTx/>
            <a:buSzTx/>
            <a:buFont typeface="Arial" panose="020B0604020202020204" pitchFamily="34" charset="0"/>
            <a:buChar char="•"/>
          </a:pPr>
          <a:r>
            <a:rPr lang="de-DE" sz="2400" kern="1200" dirty="0">
              <a:latin typeface="Optima" panose="02000503060000020004" pitchFamily="2" charset="0"/>
            </a:rPr>
            <a:t>Implementierung eines ARIMA Modells in Python</a:t>
          </a:r>
          <a:endParaRPr lang="de-DE" sz="2400" b="0" kern="1200" dirty="0"/>
        </a:p>
      </dsp:txBody>
      <dsp:txXfrm rot="-5400000">
        <a:off x="1039018" y="1336942"/>
        <a:ext cx="5324077" cy="870607"/>
      </dsp:txXfrm>
    </dsp:sp>
    <dsp:sp modelId="{7075BFA8-40A4-164C-B72C-D4C54369ADD7}">
      <dsp:nvSpPr>
        <dsp:cNvPr id="0" name=""/>
        <dsp:cNvSpPr/>
      </dsp:nvSpPr>
      <dsp:spPr>
        <a:xfrm rot="5400000">
          <a:off x="-222646" y="2801154"/>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dirty="0"/>
            <a:t>9)</a:t>
          </a:r>
        </a:p>
      </dsp:txBody>
      <dsp:txXfrm rot="-5400000">
        <a:off x="1" y="3098016"/>
        <a:ext cx="1039018" cy="445294"/>
      </dsp:txXfrm>
    </dsp:sp>
    <dsp:sp modelId="{C7BAB34E-0619-374A-916F-DD7C96EDB491}">
      <dsp:nvSpPr>
        <dsp:cNvPr id="0" name=""/>
        <dsp:cNvSpPr/>
      </dsp:nvSpPr>
      <dsp:spPr>
        <a:xfrm rot="5400000">
          <a:off x="3242204" y="375321"/>
          <a:ext cx="964803" cy="5371175"/>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de-DE" sz="2400" kern="1200" dirty="0">
              <a:latin typeface="Optima" panose="02000503060000020004" pitchFamily="2" charset="0"/>
            </a:rPr>
            <a:t>Abbildungsverzeichnis</a:t>
          </a:r>
          <a:endParaRPr lang="de-DE" sz="2400" b="1" kern="1200" dirty="0"/>
        </a:p>
      </dsp:txBody>
      <dsp:txXfrm rot="-5400000">
        <a:off x="1039018" y="2625605"/>
        <a:ext cx="5324077" cy="87060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6E343-EBF7-9143-8EC2-D6C6E56837B5}">
      <dsp:nvSpPr>
        <dsp:cNvPr id="0" name=""/>
        <dsp:cNvSpPr/>
      </dsp:nvSpPr>
      <dsp:spPr>
        <a:xfrm rot="5400000">
          <a:off x="-222646" y="223826"/>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dirty="0"/>
            <a:t>7)</a:t>
          </a:r>
        </a:p>
      </dsp:txBody>
      <dsp:txXfrm rot="-5400000">
        <a:off x="1" y="520688"/>
        <a:ext cx="1039018" cy="445294"/>
      </dsp:txXfrm>
    </dsp:sp>
    <dsp:sp modelId="{646217F9-6C37-6248-82FE-BF4901C02AD9}">
      <dsp:nvSpPr>
        <dsp:cNvPr id="0" name=""/>
        <dsp:cNvSpPr/>
      </dsp:nvSpPr>
      <dsp:spPr>
        <a:xfrm rot="5400000">
          <a:off x="3242204" y="-2202006"/>
          <a:ext cx="964803" cy="5371175"/>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lrTx/>
            <a:buSzTx/>
            <a:buFont typeface="Arial" panose="020B0604020202020204" pitchFamily="34" charset="0"/>
            <a:buChar char="•"/>
          </a:pPr>
          <a:r>
            <a:rPr lang="de-DE" sz="2400" b="0" kern="1200" dirty="0">
              <a:latin typeface="Optima" panose="02000503060000020004" pitchFamily="2" charset="0"/>
            </a:rPr>
            <a:t>ARIMA Schritt für Schritt</a:t>
          </a:r>
          <a:endParaRPr lang="de-DE" sz="2400" b="0" kern="1200" dirty="0"/>
        </a:p>
      </dsp:txBody>
      <dsp:txXfrm rot="-5400000">
        <a:off x="1039018" y="48278"/>
        <a:ext cx="5324077" cy="870607"/>
      </dsp:txXfrm>
    </dsp:sp>
    <dsp:sp modelId="{B0DE5943-F757-B049-B6A8-597FCA98D55A}">
      <dsp:nvSpPr>
        <dsp:cNvPr id="0" name=""/>
        <dsp:cNvSpPr/>
      </dsp:nvSpPr>
      <dsp:spPr>
        <a:xfrm rot="5400000">
          <a:off x="-222646" y="1512490"/>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dirty="0"/>
            <a:t>8)</a:t>
          </a:r>
        </a:p>
      </dsp:txBody>
      <dsp:txXfrm rot="-5400000">
        <a:off x="1" y="1809352"/>
        <a:ext cx="1039018" cy="445294"/>
      </dsp:txXfrm>
    </dsp:sp>
    <dsp:sp modelId="{3928E41C-5363-3347-911C-7B6C2E15743E}">
      <dsp:nvSpPr>
        <dsp:cNvPr id="0" name=""/>
        <dsp:cNvSpPr/>
      </dsp:nvSpPr>
      <dsp:spPr>
        <a:xfrm rot="5400000">
          <a:off x="3242204" y="-913342"/>
          <a:ext cx="964803" cy="5371175"/>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lrTx/>
            <a:buSzTx/>
            <a:buFont typeface="Arial" panose="020B0604020202020204" pitchFamily="34" charset="0"/>
            <a:buChar char="•"/>
          </a:pPr>
          <a:r>
            <a:rPr lang="de-DE" sz="2400" b="1" kern="1200" dirty="0">
              <a:latin typeface="Optima" panose="02000503060000020004" pitchFamily="2" charset="0"/>
            </a:rPr>
            <a:t>Implementierung eines ARIMA Modells in Python</a:t>
          </a:r>
          <a:endParaRPr lang="de-DE" sz="2400" b="1" kern="1200" dirty="0"/>
        </a:p>
      </dsp:txBody>
      <dsp:txXfrm rot="-5400000">
        <a:off x="1039018" y="1336942"/>
        <a:ext cx="5324077" cy="870607"/>
      </dsp:txXfrm>
    </dsp:sp>
    <dsp:sp modelId="{7075BFA8-40A4-164C-B72C-D4C54369ADD7}">
      <dsp:nvSpPr>
        <dsp:cNvPr id="0" name=""/>
        <dsp:cNvSpPr/>
      </dsp:nvSpPr>
      <dsp:spPr>
        <a:xfrm rot="5400000">
          <a:off x="-222646" y="2801154"/>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dirty="0"/>
            <a:t>9)</a:t>
          </a:r>
        </a:p>
      </dsp:txBody>
      <dsp:txXfrm rot="-5400000">
        <a:off x="1" y="3098016"/>
        <a:ext cx="1039018" cy="445294"/>
      </dsp:txXfrm>
    </dsp:sp>
    <dsp:sp modelId="{C7BAB34E-0619-374A-916F-DD7C96EDB491}">
      <dsp:nvSpPr>
        <dsp:cNvPr id="0" name=""/>
        <dsp:cNvSpPr/>
      </dsp:nvSpPr>
      <dsp:spPr>
        <a:xfrm rot="5400000">
          <a:off x="3242204" y="375321"/>
          <a:ext cx="964803" cy="5371175"/>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de-DE" sz="2400" kern="1200" dirty="0">
              <a:latin typeface="Optima" panose="02000503060000020004" pitchFamily="2" charset="0"/>
            </a:rPr>
            <a:t>Abbildungsverzeichnis</a:t>
          </a:r>
          <a:endParaRPr lang="de-DE" sz="2400" b="1" kern="1200" dirty="0"/>
        </a:p>
      </dsp:txBody>
      <dsp:txXfrm rot="-5400000">
        <a:off x="1039018" y="2625605"/>
        <a:ext cx="5324077" cy="87060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6E343-EBF7-9143-8EC2-D6C6E56837B5}">
      <dsp:nvSpPr>
        <dsp:cNvPr id="0" name=""/>
        <dsp:cNvSpPr/>
      </dsp:nvSpPr>
      <dsp:spPr>
        <a:xfrm rot="5400000">
          <a:off x="-222646" y="223826"/>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dirty="0"/>
            <a:t>7)</a:t>
          </a:r>
        </a:p>
      </dsp:txBody>
      <dsp:txXfrm rot="-5400000">
        <a:off x="1" y="520688"/>
        <a:ext cx="1039018" cy="445294"/>
      </dsp:txXfrm>
    </dsp:sp>
    <dsp:sp modelId="{646217F9-6C37-6248-82FE-BF4901C02AD9}">
      <dsp:nvSpPr>
        <dsp:cNvPr id="0" name=""/>
        <dsp:cNvSpPr/>
      </dsp:nvSpPr>
      <dsp:spPr>
        <a:xfrm rot="5400000">
          <a:off x="3242204" y="-2202006"/>
          <a:ext cx="964803" cy="5371175"/>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lrTx/>
            <a:buSzTx/>
            <a:buFont typeface="Arial" panose="020B0604020202020204" pitchFamily="34" charset="0"/>
            <a:buChar char="•"/>
          </a:pPr>
          <a:r>
            <a:rPr lang="de-DE" sz="2400" b="0" kern="1200" dirty="0">
              <a:latin typeface="Optima" panose="02000503060000020004" pitchFamily="2" charset="0"/>
            </a:rPr>
            <a:t>ARIMA Schritt für Schritt</a:t>
          </a:r>
          <a:endParaRPr lang="de-DE" sz="2400" b="0" kern="1200" dirty="0"/>
        </a:p>
      </dsp:txBody>
      <dsp:txXfrm rot="-5400000">
        <a:off x="1039018" y="48278"/>
        <a:ext cx="5324077" cy="870607"/>
      </dsp:txXfrm>
    </dsp:sp>
    <dsp:sp modelId="{B0DE5943-F757-B049-B6A8-597FCA98D55A}">
      <dsp:nvSpPr>
        <dsp:cNvPr id="0" name=""/>
        <dsp:cNvSpPr/>
      </dsp:nvSpPr>
      <dsp:spPr>
        <a:xfrm rot="5400000">
          <a:off x="-222646" y="1512490"/>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dirty="0"/>
            <a:t>8)</a:t>
          </a:r>
        </a:p>
      </dsp:txBody>
      <dsp:txXfrm rot="-5400000">
        <a:off x="1" y="1809352"/>
        <a:ext cx="1039018" cy="445294"/>
      </dsp:txXfrm>
    </dsp:sp>
    <dsp:sp modelId="{3928E41C-5363-3347-911C-7B6C2E15743E}">
      <dsp:nvSpPr>
        <dsp:cNvPr id="0" name=""/>
        <dsp:cNvSpPr/>
      </dsp:nvSpPr>
      <dsp:spPr>
        <a:xfrm rot="5400000">
          <a:off x="3242204" y="-913342"/>
          <a:ext cx="964803" cy="5371175"/>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lrTx/>
            <a:buSzTx/>
            <a:buFont typeface="Arial" panose="020B0604020202020204" pitchFamily="34" charset="0"/>
            <a:buChar char="•"/>
          </a:pPr>
          <a:r>
            <a:rPr lang="de-DE" sz="2400" b="0" kern="1200" dirty="0">
              <a:latin typeface="Optima" panose="02000503060000020004" pitchFamily="2" charset="0"/>
            </a:rPr>
            <a:t>Implementierung eines ARIMA Modells in Python</a:t>
          </a:r>
          <a:endParaRPr lang="de-DE" sz="2400" b="0" kern="1200" dirty="0"/>
        </a:p>
      </dsp:txBody>
      <dsp:txXfrm rot="-5400000">
        <a:off x="1039018" y="1336942"/>
        <a:ext cx="5324077" cy="870607"/>
      </dsp:txXfrm>
    </dsp:sp>
    <dsp:sp modelId="{7075BFA8-40A4-164C-B72C-D4C54369ADD7}">
      <dsp:nvSpPr>
        <dsp:cNvPr id="0" name=""/>
        <dsp:cNvSpPr/>
      </dsp:nvSpPr>
      <dsp:spPr>
        <a:xfrm rot="5400000">
          <a:off x="-222646" y="2801154"/>
          <a:ext cx="1484312" cy="1039018"/>
        </a:xfrm>
        <a:prstGeom prst="chevron">
          <a:avLst/>
        </a:prstGeom>
        <a:solidFill>
          <a:schemeClr val="accent1">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e-DE" sz="2400" kern="1200" dirty="0"/>
            <a:t>9)</a:t>
          </a:r>
        </a:p>
      </dsp:txBody>
      <dsp:txXfrm rot="-5400000">
        <a:off x="1" y="3098016"/>
        <a:ext cx="1039018" cy="445294"/>
      </dsp:txXfrm>
    </dsp:sp>
    <dsp:sp modelId="{C7BAB34E-0619-374A-916F-DD7C96EDB491}">
      <dsp:nvSpPr>
        <dsp:cNvPr id="0" name=""/>
        <dsp:cNvSpPr/>
      </dsp:nvSpPr>
      <dsp:spPr>
        <a:xfrm rot="5400000">
          <a:off x="3242204" y="375321"/>
          <a:ext cx="964803" cy="5371175"/>
        </a:xfrm>
        <a:prstGeom prst="round2Same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de-DE" sz="2400" b="1" kern="1200" dirty="0">
              <a:latin typeface="Optima" panose="02000503060000020004" pitchFamily="2" charset="0"/>
            </a:rPr>
            <a:t>Abbildungsverzeichnis</a:t>
          </a:r>
          <a:endParaRPr lang="de-DE" sz="2400" b="1" kern="1200" dirty="0"/>
        </a:p>
      </dsp:txBody>
      <dsp:txXfrm rot="-5400000">
        <a:off x="1039018" y="2625605"/>
        <a:ext cx="5324077" cy="87060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94892F-E077-3444-BA44-B68188BF6393}" type="datetimeFigureOut">
              <a:rPr lang="de-DE" smtClean="0"/>
              <a:t>01.07.22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F05081-2AC4-7340-BADE-30078F7942C5}" type="slidenum">
              <a:rPr lang="de-DE" smtClean="0"/>
              <a:t>‹Nr.›</a:t>
            </a:fld>
            <a:endParaRPr lang="de-DE"/>
          </a:p>
        </p:txBody>
      </p:sp>
    </p:spTree>
    <p:extLst>
      <p:ext uri="{BB962C8B-B14F-4D97-AF65-F5344CB8AC3E}">
        <p14:creationId xmlns:p14="http://schemas.microsoft.com/office/powerpoint/2010/main" val="352762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BF05081-2AC4-7340-BADE-30078F7942C5}" type="slidenum">
              <a:rPr lang="de-DE" smtClean="0"/>
              <a:t>1</a:t>
            </a:fld>
            <a:endParaRPr lang="de-DE"/>
          </a:p>
        </p:txBody>
      </p:sp>
    </p:spTree>
    <p:extLst>
      <p:ext uri="{BB962C8B-B14F-4D97-AF65-F5344CB8AC3E}">
        <p14:creationId xmlns:p14="http://schemas.microsoft.com/office/powerpoint/2010/main" val="973892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79913E-6AAF-3643-9C18-4BD86FB6762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64C1B572-7FF4-6C4B-9369-960227AE76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8A73637D-5FCD-FD43-A422-9DCBF9C1409B}"/>
              </a:ext>
            </a:extLst>
          </p:cNvPr>
          <p:cNvSpPr>
            <a:spLocks noGrp="1"/>
          </p:cNvSpPr>
          <p:nvPr>
            <p:ph type="dt" sz="half" idx="10"/>
          </p:nvPr>
        </p:nvSpPr>
        <p:spPr/>
        <p:txBody>
          <a:bodyPr/>
          <a:lstStyle/>
          <a:p>
            <a:fld id="{9296049E-4AAD-6C42-81DF-C63F602E6FCA}" type="datetime1">
              <a:rPr lang="de-DE" smtClean="0"/>
              <a:t>01.07.22</a:t>
            </a:fld>
            <a:endParaRPr lang="de-DE"/>
          </a:p>
        </p:txBody>
      </p:sp>
      <p:sp>
        <p:nvSpPr>
          <p:cNvPr id="5" name="Fußzeilenplatzhalter 4">
            <a:extLst>
              <a:ext uri="{FF2B5EF4-FFF2-40B4-BE49-F238E27FC236}">
                <a16:creationId xmlns:a16="http://schemas.microsoft.com/office/drawing/2014/main" id="{5A2AAC4F-15DF-BB46-98DF-8C72A2F3988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E48ECD7-07CA-F249-BD95-278586B0AA99}"/>
              </a:ext>
            </a:extLst>
          </p:cNvPr>
          <p:cNvSpPr>
            <a:spLocks noGrp="1"/>
          </p:cNvSpPr>
          <p:nvPr>
            <p:ph type="sldNum" sz="quarter" idx="12"/>
          </p:nvPr>
        </p:nvSpPr>
        <p:spPr/>
        <p:txBody>
          <a:bodyPr/>
          <a:lstStyle/>
          <a:p>
            <a:fld id="{5520E9DD-8CED-2442-A2AF-DE57A08AACE1}" type="slidenum">
              <a:rPr lang="de-DE" smtClean="0"/>
              <a:t>‹Nr.›</a:t>
            </a:fld>
            <a:endParaRPr lang="de-DE"/>
          </a:p>
        </p:txBody>
      </p:sp>
    </p:spTree>
    <p:extLst>
      <p:ext uri="{BB962C8B-B14F-4D97-AF65-F5344CB8AC3E}">
        <p14:creationId xmlns:p14="http://schemas.microsoft.com/office/powerpoint/2010/main" val="1810454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9A9B33-9AC1-154F-931D-7FD81353AFDF}"/>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85A7407B-89F1-F948-A215-877229610414}"/>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729CAE-D8E7-874A-B00F-5039BC57106E}"/>
              </a:ext>
            </a:extLst>
          </p:cNvPr>
          <p:cNvSpPr>
            <a:spLocks noGrp="1"/>
          </p:cNvSpPr>
          <p:nvPr>
            <p:ph type="dt" sz="half" idx="10"/>
          </p:nvPr>
        </p:nvSpPr>
        <p:spPr/>
        <p:txBody>
          <a:bodyPr/>
          <a:lstStyle/>
          <a:p>
            <a:fld id="{2DDC6DC6-E5B0-CD4C-85E7-5D6DD7053DE1}" type="datetime1">
              <a:rPr lang="de-DE" smtClean="0"/>
              <a:t>01.07.22</a:t>
            </a:fld>
            <a:endParaRPr lang="de-DE"/>
          </a:p>
        </p:txBody>
      </p:sp>
      <p:sp>
        <p:nvSpPr>
          <p:cNvPr id="5" name="Fußzeilenplatzhalter 4">
            <a:extLst>
              <a:ext uri="{FF2B5EF4-FFF2-40B4-BE49-F238E27FC236}">
                <a16:creationId xmlns:a16="http://schemas.microsoft.com/office/drawing/2014/main" id="{2C2F9588-7533-C242-9CE8-D17A45BEFBB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FD6EC1A-E811-A842-9C44-B519C881705D}"/>
              </a:ext>
            </a:extLst>
          </p:cNvPr>
          <p:cNvSpPr>
            <a:spLocks noGrp="1"/>
          </p:cNvSpPr>
          <p:nvPr>
            <p:ph type="sldNum" sz="quarter" idx="12"/>
          </p:nvPr>
        </p:nvSpPr>
        <p:spPr/>
        <p:txBody>
          <a:bodyPr/>
          <a:lstStyle/>
          <a:p>
            <a:fld id="{5520E9DD-8CED-2442-A2AF-DE57A08AACE1}" type="slidenum">
              <a:rPr lang="de-DE" smtClean="0"/>
              <a:t>‹Nr.›</a:t>
            </a:fld>
            <a:endParaRPr lang="de-DE"/>
          </a:p>
        </p:txBody>
      </p:sp>
    </p:spTree>
    <p:extLst>
      <p:ext uri="{BB962C8B-B14F-4D97-AF65-F5344CB8AC3E}">
        <p14:creationId xmlns:p14="http://schemas.microsoft.com/office/powerpoint/2010/main" val="3444722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3D218D3-7A83-0F4F-840F-ACF100E1CA4A}"/>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845D60F8-EB92-D14D-8103-69D5EF241C57}"/>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7BF71C1-E1DC-5E41-A6B1-784FFA76A9CA}"/>
              </a:ext>
            </a:extLst>
          </p:cNvPr>
          <p:cNvSpPr>
            <a:spLocks noGrp="1"/>
          </p:cNvSpPr>
          <p:nvPr>
            <p:ph type="dt" sz="half" idx="10"/>
          </p:nvPr>
        </p:nvSpPr>
        <p:spPr/>
        <p:txBody>
          <a:bodyPr/>
          <a:lstStyle/>
          <a:p>
            <a:fld id="{222B9057-7BEC-D64A-8E77-4D75B7A1138C}" type="datetime1">
              <a:rPr lang="de-DE" smtClean="0"/>
              <a:t>01.07.22</a:t>
            </a:fld>
            <a:endParaRPr lang="de-DE"/>
          </a:p>
        </p:txBody>
      </p:sp>
      <p:sp>
        <p:nvSpPr>
          <p:cNvPr id="5" name="Fußzeilenplatzhalter 4">
            <a:extLst>
              <a:ext uri="{FF2B5EF4-FFF2-40B4-BE49-F238E27FC236}">
                <a16:creationId xmlns:a16="http://schemas.microsoft.com/office/drawing/2014/main" id="{780434FB-325F-4A42-B1D0-C318932D38A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7374725-97F5-5B4B-BF75-60B9F024138D}"/>
              </a:ext>
            </a:extLst>
          </p:cNvPr>
          <p:cNvSpPr>
            <a:spLocks noGrp="1"/>
          </p:cNvSpPr>
          <p:nvPr>
            <p:ph type="sldNum" sz="quarter" idx="12"/>
          </p:nvPr>
        </p:nvSpPr>
        <p:spPr/>
        <p:txBody>
          <a:bodyPr/>
          <a:lstStyle/>
          <a:p>
            <a:fld id="{5520E9DD-8CED-2442-A2AF-DE57A08AACE1}" type="slidenum">
              <a:rPr lang="de-DE" smtClean="0"/>
              <a:t>‹Nr.›</a:t>
            </a:fld>
            <a:endParaRPr lang="de-DE"/>
          </a:p>
        </p:txBody>
      </p:sp>
    </p:spTree>
    <p:extLst>
      <p:ext uri="{BB962C8B-B14F-4D97-AF65-F5344CB8AC3E}">
        <p14:creationId xmlns:p14="http://schemas.microsoft.com/office/powerpoint/2010/main" val="1502329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F5481C-DFD3-144C-9B0C-F523866722E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68632EF-EF45-4B47-9889-2F58F8E3031F}"/>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1D2BAE1-9500-4641-8B8A-1119B454DD6F}"/>
              </a:ext>
            </a:extLst>
          </p:cNvPr>
          <p:cNvSpPr>
            <a:spLocks noGrp="1"/>
          </p:cNvSpPr>
          <p:nvPr>
            <p:ph type="dt" sz="half" idx="10"/>
          </p:nvPr>
        </p:nvSpPr>
        <p:spPr/>
        <p:txBody>
          <a:bodyPr/>
          <a:lstStyle/>
          <a:p>
            <a:fld id="{D8DBAD75-34EC-9947-BC28-CD4C1E12B9C9}" type="datetime1">
              <a:rPr lang="de-DE" smtClean="0"/>
              <a:t>01.07.22</a:t>
            </a:fld>
            <a:endParaRPr lang="de-DE"/>
          </a:p>
        </p:txBody>
      </p:sp>
      <p:sp>
        <p:nvSpPr>
          <p:cNvPr id="5" name="Fußzeilenplatzhalter 4">
            <a:extLst>
              <a:ext uri="{FF2B5EF4-FFF2-40B4-BE49-F238E27FC236}">
                <a16:creationId xmlns:a16="http://schemas.microsoft.com/office/drawing/2014/main" id="{808C4720-12D7-F04B-AA9B-E0881EDD474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351FE0D-9A8F-4144-BC5C-065686123762}"/>
              </a:ext>
            </a:extLst>
          </p:cNvPr>
          <p:cNvSpPr>
            <a:spLocks noGrp="1"/>
          </p:cNvSpPr>
          <p:nvPr>
            <p:ph type="sldNum" sz="quarter" idx="12"/>
          </p:nvPr>
        </p:nvSpPr>
        <p:spPr/>
        <p:txBody>
          <a:bodyPr/>
          <a:lstStyle/>
          <a:p>
            <a:fld id="{5520E9DD-8CED-2442-A2AF-DE57A08AACE1}" type="slidenum">
              <a:rPr lang="de-DE" smtClean="0"/>
              <a:t>‹Nr.›</a:t>
            </a:fld>
            <a:endParaRPr lang="de-DE"/>
          </a:p>
        </p:txBody>
      </p:sp>
    </p:spTree>
    <p:extLst>
      <p:ext uri="{BB962C8B-B14F-4D97-AF65-F5344CB8AC3E}">
        <p14:creationId xmlns:p14="http://schemas.microsoft.com/office/powerpoint/2010/main" val="1751954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94644C-B70B-844C-8A8E-67C920A58338}"/>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340E8BAD-280A-1147-A349-E094C85905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A4783CD4-BCE0-F04D-A5C0-112F54C6AB9D}"/>
              </a:ext>
            </a:extLst>
          </p:cNvPr>
          <p:cNvSpPr>
            <a:spLocks noGrp="1"/>
          </p:cNvSpPr>
          <p:nvPr>
            <p:ph type="dt" sz="half" idx="10"/>
          </p:nvPr>
        </p:nvSpPr>
        <p:spPr/>
        <p:txBody>
          <a:bodyPr/>
          <a:lstStyle/>
          <a:p>
            <a:fld id="{0131EEB4-85B7-7F46-82C8-2874F3FB2BEA}" type="datetime1">
              <a:rPr lang="de-DE" smtClean="0"/>
              <a:t>01.07.22</a:t>
            </a:fld>
            <a:endParaRPr lang="de-DE"/>
          </a:p>
        </p:txBody>
      </p:sp>
      <p:sp>
        <p:nvSpPr>
          <p:cNvPr id="5" name="Fußzeilenplatzhalter 4">
            <a:extLst>
              <a:ext uri="{FF2B5EF4-FFF2-40B4-BE49-F238E27FC236}">
                <a16:creationId xmlns:a16="http://schemas.microsoft.com/office/drawing/2014/main" id="{E876B7ED-E040-DA47-BC82-46CFAC213C3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1847EC5-D56E-9143-A27A-5DBB32EAE84A}"/>
              </a:ext>
            </a:extLst>
          </p:cNvPr>
          <p:cNvSpPr>
            <a:spLocks noGrp="1"/>
          </p:cNvSpPr>
          <p:nvPr>
            <p:ph type="sldNum" sz="quarter" idx="12"/>
          </p:nvPr>
        </p:nvSpPr>
        <p:spPr/>
        <p:txBody>
          <a:bodyPr/>
          <a:lstStyle/>
          <a:p>
            <a:fld id="{5520E9DD-8CED-2442-A2AF-DE57A08AACE1}" type="slidenum">
              <a:rPr lang="de-DE" smtClean="0"/>
              <a:t>‹Nr.›</a:t>
            </a:fld>
            <a:endParaRPr lang="de-DE"/>
          </a:p>
        </p:txBody>
      </p:sp>
    </p:spTree>
    <p:extLst>
      <p:ext uri="{BB962C8B-B14F-4D97-AF65-F5344CB8AC3E}">
        <p14:creationId xmlns:p14="http://schemas.microsoft.com/office/powerpoint/2010/main" val="3540507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FBD109-8246-6D46-8AE2-7084484F5AD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33203EBE-1355-CF44-BFDA-04597E1EFC7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9FB24775-FC2A-104D-A3CC-2F4CD014BB75}"/>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C4D1582-5960-4E42-8268-F047E4F90B97}"/>
              </a:ext>
            </a:extLst>
          </p:cNvPr>
          <p:cNvSpPr>
            <a:spLocks noGrp="1"/>
          </p:cNvSpPr>
          <p:nvPr>
            <p:ph type="dt" sz="half" idx="10"/>
          </p:nvPr>
        </p:nvSpPr>
        <p:spPr/>
        <p:txBody>
          <a:bodyPr/>
          <a:lstStyle/>
          <a:p>
            <a:fld id="{4CAB2609-B1D7-9548-A579-E2E2AE23EFC4}" type="datetime1">
              <a:rPr lang="de-DE" smtClean="0"/>
              <a:t>01.07.22</a:t>
            </a:fld>
            <a:endParaRPr lang="de-DE"/>
          </a:p>
        </p:txBody>
      </p:sp>
      <p:sp>
        <p:nvSpPr>
          <p:cNvPr id="6" name="Fußzeilenplatzhalter 5">
            <a:extLst>
              <a:ext uri="{FF2B5EF4-FFF2-40B4-BE49-F238E27FC236}">
                <a16:creationId xmlns:a16="http://schemas.microsoft.com/office/drawing/2014/main" id="{DFB72744-F562-F748-94D4-C94F0F2EEC8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549D226-B44A-3A44-BAB1-976B8696AD63}"/>
              </a:ext>
            </a:extLst>
          </p:cNvPr>
          <p:cNvSpPr>
            <a:spLocks noGrp="1"/>
          </p:cNvSpPr>
          <p:nvPr>
            <p:ph type="sldNum" sz="quarter" idx="12"/>
          </p:nvPr>
        </p:nvSpPr>
        <p:spPr/>
        <p:txBody>
          <a:bodyPr/>
          <a:lstStyle/>
          <a:p>
            <a:fld id="{5520E9DD-8CED-2442-A2AF-DE57A08AACE1}" type="slidenum">
              <a:rPr lang="de-DE" smtClean="0"/>
              <a:t>‹Nr.›</a:t>
            </a:fld>
            <a:endParaRPr lang="de-DE"/>
          </a:p>
        </p:txBody>
      </p:sp>
    </p:spTree>
    <p:extLst>
      <p:ext uri="{BB962C8B-B14F-4D97-AF65-F5344CB8AC3E}">
        <p14:creationId xmlns:p14="http://schemas.microsoft.com/office/powerpoint/2010/main" val="2027605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E38C9E-67F8-784C-BB51-D22D782B059D}"/>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F46F32F3-EAB7-A44F-91D2-F2E1438361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E1835AE2-7167-664D-B01E-76A30A6E3084}"/>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9B9E955-C17C-1C44-9250-FA3F00B37F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C5E2AD5-2EE1-7443-BE3C-289802A31861}"/>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9475C62D-7598-C04D-A980-FCE369C1C6D9}"/>
              </a:ext>
            </a:extLst>
          </p:cNvPr>
          <p:cNvSpPr>
            <a:spLocks noGrp="1"/>
          </p:cNvSpPr>
          <p:nvPr>
            <p:ph type="dt" sz="half" idx="10"/>
          </p:nvPr>
        </p:nvSpPr>
        <p:spPr/>
        <p:txBody>
          <a:bodyPr/>
          <a:lstStyle/>
          <a:p>
            <a:fld id="{24EE99EC-B56A-354D-A678-B375F5C5A0BD}" type="datetime1">
              <a:rPr lang="de-DE" smtClean="0"/>
              <a:t>01.07.22</a:t>
            </a:fld>
            <a:endParaRPr lang="de-DE"/>
          </a:p>
        </p:txBody>
      </p:sp>
      <p:sp>
        <p:nvSpPr>
          <p:cNvPr id="8" name="Fußzeilenplatzhalter 7">
            <a:extLst>
              <a:ext uri="{FF2B5EF4-FFF2-40B4-BE49-F238E27FC236}">
                <a16:creationId xmlns:a16="http://schemas.microsoft.com/office/drawing/2014/main" id="{8F6386F2-1410-3541-A6F1-6F57FA2E5C84}"/>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D3A75BFE-B92E-6E49-A1C1-5F3A8B525764}"/>
              </a:ext>
            </a:extLst>
          </p:cNvPr>
          <p:cNvSpPr>
            <a:spLocks noGrp="1"/>
          </p:cNvSpPr>
          <p:nvPr>
            <p:ph type="sldNum" sz="quarter" idx="12"/>
          </p:nvPr>
        </p:nvSpPr>
        <p:spPr/>
        <p:txBody>
          <a:bodyPr/>
          <a:lstStyle/>
          <a:p>
            <a:fld id="{5520E9DD-8CED-2442-A2AF-DE57A08AACE1}" type="slidenum">
              <a:rPr lang="de-DE" smtClean="0"/>
              <a:t>‹Nr.›</a:t>
            </a:fld>
            <a:endParaRPr lang="de-DE"/>
          </a:p>
        </p:txBody>
      </p:sp>
    </p:spTree>
    <p:extLst>
      <p:ext uri="{BB962C8B-B14F-4D97-AF65-F5344CB8AC3E}">
        <p14:creationId xmlns:p14="http://schemas.microsoft.com/office/powerpoint/2010/main" val="805134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4ECB9-BA7D-0E4A-9C2E-FF02AAA15EA4}"/>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CA9337F8-C77D-2D47-915C-E1A4F2CF464D}"/>
              </a:ext>
            </a:extLst>
          </p:cNvPr>
          <p:cNvSpPr>
            <a:spLocks noGrp="1"/>
          </p:cNvSpPr>
          <p:nvPr>
            <p:ph type="dt" sz="half" idx="10"/>
          </p:nvPr>
        </p:nvSpPr>
        <p:spPr/>
        <p:txBody>
          <a:bodyPr/>
          <a:lstStyle/>
          <a:p>
            <a:fld id="{7A956FCC-97DF-5F47-9DFF-0A55282A198A}" type="datetime1">
              <a:rPr lang="de-DE" smtClean="0"/>
              <a:t>01.07.22</a:t>
            </a:fld>
            <a:endParaRPr lang="de-DE"/>
          </a:p>
        </p:txBody>
      </p:sp>
      <p:sp>
        <p:nvSpPr>
          <p:cNvPr id="4" name="Fußzeilenplatzhalter 3">
            <a:extLst>
              <a:ext uri="{FF2B5EF4-FFF2-40B4-BE49-F238E27FC236}">
                <a16:creationId xmlns:a16="http://schemas.microsoft.com/office/drawing/2014/main" id="{01525B06-1202-F74C-9231-3C84739ACC11}"/>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F37DECEE-4886-404F-AD70-BB0ED423EF45}"/>
              </a:ext>
            </a:extLst>
          </p:cNvPr>
          <p:cNvSpPr>
            <a:spLocks noGrp="1"/>
          </p:cNvSpPr>
          <p:nvPr>
            <p:ph type="sldNum" sz="quarter" idx="12"/>
          </p:nvPr>
        </p:nvSpPr>
        <p:spPr/>
        <p:txBody>
          <a:bodyPr/>
          <a:lstStyle/>
          <a:p>
            <a:fld id="{5520E9DD-8CED-2442-A2AF-DE57A08AACE1}" type="slidenum">
              <a:rPr lang="de-DE" smtClean="0"/>
              <a:t>‹Nr.›</a:t>
            </a:fld>
            <a:endParaRPr lang="de-DE"/>
          </a:p>
        </p:txBody>
      </p:sp>
    </p:spTree>
    <p:extLst>
      <p:ext uri="{BB962C8B-B14F-4D97-AF65-F5344CB8AC3E}">
        <p14:creationId xmlns:p14="http://schemas.microsoft.com/office/powerpoint/2010/main" val="887675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25EFCE9-B031-014C-BA8B-048A97006B86}"/>
              </a:ext>
            </a:extLst>
          </p:cNvPr>
          <p:cNvSpPr>
            <a:spLocks noGrp="1"/>
          </p:cNvSpPr>
          <p:nvPr>
            <p:ph type="dt" sz="half" idx="10"/>
          </p:nvPr>
        </p:nvSpPr>
        <p:spPr/>
        <p:txBody>
          <a:bodyPr/>
          <a:lstStyle/>
          <a:p>
            <a:fld id="{5DDE2391-676E-1A42-8AB4-4D1587B6CA3E}" type="datetime1">
              <a:rPr lang="de-DE" smtClean="0"/>
              <a:t>01.07.22</a:t>
            </a:fld>
            <a:endParaRPr lang="de-DE"/>
          </a:p>
        </p:txBody>
      </p:sp>
      <p:sp>
        <p:nvSpPr>
          <p:cNvPr id="3" name="Fußzeilenplatzhalter 2">
            <a:extLst>
              <a:ext uri="{FF2B5EF4-FFF2-40B4-BE49-F238E27FC236}">
                <a16:creationId xmlns:a16="http://schemas.microsoft.com/office/drawing/2014/main" id="{6C36EFC6-7B64-B944-B418-60A0414FE3E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27152A37-7B91-2F4A-A612-768B16A385C7}"/>
              </a:ext>
            </a:extLst>
          </p:cNvPr>
          <p:cNvSpPr>
            <a:spLocks noGrp="1"/>
          </p:cNvSpPr>
          <p:nvPr>
            <p:ph type="sldNum" sz="quarter" idx="12"/>
          </p:nvPr>
        </p:nvSpPr>
        <p:spPr/>
        <p:txBody>
          <a:bodyPr/>
          <a:lstStyle/>
          <a:p>
            <a:fld id="{5520E9DD-8CED-2442-A2AF-DE57A08AACE1}" type="slidenum">
              <a:rPr lang="de-DE" smtClean="0"/>
              <a:t>‹Nr.›</a:t>
            </a:fld>
            <a:endParaRPr lang="de-DE"/>
          </a:p>
        </p:txBody>
      </p:sp>
    </p:spTree>
    <p:extLst>
      <p:ext uri="{BB962C8B-B14F-4D97-AF65-F5344CB8AC3E}">
        <p14:creationId xmlns:p14="http://schemas.microsoft.com/office/powerpoint/2010/main" val="2302343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1B2DE5-7DBD-EB49-96C2-13721C04BB5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D7D571EE-A434-434C-9391-2274EFA19B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AEBA60E-CA11-5F4F-A750-B354F3669C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24817D0-7C12-B745-BF91-07C4885807DE}"/>
              </a:ext>
            </a:extLst>
          </p:cNvPr>
          <p:cNvSpPr>
            <a:spLocks noGrp="1"/>
          </p:cNvSpPr>
          <p:nvPr>
            <p:ph type="dt" sz="half" idx="10"/>
          </p:nvPr>
        </p:nvSpPr>
        <p:spPr/>
        <p:txBody>
          <a:bodyPr/>
          <a:lstStyle/>
          <a:p>
            <a:fld id="{E3CC6C8C-EEA0-344A-A004-F1F57941A90A}" type="datetime1">
              <a:rPr lang="de-DE" smtClean="0"/>
              <a:t>01.07.22</a:t>
            </a:fld>
            <a:endParaRPr lang="de-DE"/>
          </a:p>
        </p:txBody>
      </p:sp>
      <p:sp>
        <p:nvSpPr>
          <p:cNvPr id="6" name="Fußzeilenplatzhalter 5">
            <a:extLst>
              <a:ext uri="{FF2B5EF4-FFF2-40B4-BE49-F238E27FC236}">
                <a16:creationId xmlns:a16="http://schemas.microsoft.com/office/drawing/2014/main" id="{DAA1DDCE-A54D-FC46-9200-6925D798245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DD60B30-31E4-1142-80EB-14252029F83C}"/>
              </a:ext>
            </a:extLst>
          </p:cNvPr>
          <p:cNvSpPr>
            <a:spLocks noGrp="1"/>
          </p:cNvSpPr>
          <p:nvPr>
            <p:ph type="sldNum" sz="quarter" idx="12"/>
          </p:nvPr>
        </p:nvSpPr>
        <p:spPr/>
        <p:txBody>
          <a:bodyPr/>
          <a:lstStyle/>
          <a:p>
            <a:fld id="{5520E9DD-8CED-2442-A2AF-DE57A08AACE1}" type="slidenum">
              <a:rPr lang="de-DE" smtClean="0"/>
              <a:t>‹Nr.›</a:t>
            </a:fld>
            <a:endParaRPr lang="de-DE"/>
          </a:p>
        </p:txBody>
      </p:sp>
    </p:spTree>
    <p:extLst>
      <p:ext uri="{BB962C8B-B14F-4D97-AF65-F5344CB8AC3E}">
        <p14:creationId xmlns:p14="http://schemas.microsoft.com/office/powerpoint/2010/main" val="2610966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A0314E-3DFD-244D-A042-CD7DCEF8A22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DDDA8C09-2C23-804E-B2FA-69011795A2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2B74C910-1945-B149-B64A-ABA58260A2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D6C80CB-22D7-8B4F-BC84-29B7F92B5F4C}"/>
              </a:ext>
            </a:extLst>
          </p:cNvPr>
          <p:cNvSpPr>
            <a:spLocks noGrp="1"/>
          </p:cNvSpPr>
          <p:nvPr>
            <p:ph type="dt" sz="half" idx="10"/>
          </p:nvPr>
        </p:nvSpPr>
        <p:spPr/>
        <p:txBody>
          <a:bodyPr/>
          <a:lstStyle/>
          <a:p>
            <a:fld id="{3E3C38A3-09DF-6A45-A1A9-4A78598DAC0E}" type="datetime1">
              <a:rPr lang="de-DE" smtClean="0"/>
              <a:t>01.07.22</a:t>
            </a:fld>
            <a:endParaRPr lang="de-DE"/>
          </a:p>
        </p:txBody>
      </p:sp>
      <p:sp>
        <p:nvSpPr>
          <p:cNvPr id="6" name="Fußzeilenplatzhalter 5">
            <a:extLst>
              <a:ext uri="{FF2B5EF4-FFF2-40B4-BE49-F238E27FC236}">
                <a16:creationId xmlns:a16="http://schemas.microsoft.com/office/drawing/2014/main" id="{2724032E-4ED9-3543-8F15-A52B24A18CCE}"/>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C57865E-F624-5E4A-859F-D9FFE3351135}"/>
              </a:ext>
            </a:extLst>
          </p:cNvPr>
          <p:cNvSpPr>
            <a:spLocks noGrp="1"/>
          </p:cNvSpPr>
          <p:nvPr>
            <p:ph type="sldNum" sz="quarter" idx="12"/>
          </p:nvPr>
        </p:nvSpPr>
        <p:spPr/>
        <p:txBody>
          <a:bodyPr/>
          <a:lstStyle/>
          <a:p>
            <a:fld id="{5520E9DD-8CED-2442-A2AF-DE57A08AACE1}" type="slidenum">
              <a:rPr lang="de-DE" smtClean="0"/>
              <a:t>‹Nr.›</a:t>
            </a:fld>
            <a:endParaRPr lang="de-DE"/>
          </a:p>
        </p:txBody>
      </p:sp>
    </p:spTree>
    <p:extLst>
      <p:ext uri="{BB962C8B-B14F-4D97-AF65-F5344CB8AC3E}">
        <p14:creationId xmlns:p14="http://schemas.microsoft.com/office/powerpoint/2010/main" val="3670194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2DCAD6E-D5CE-BB48-9A3E-AEBA7F024D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E07930B1-2A9A-4A46-9B44-A088E086C6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AB71764-F11B-CF4A-9597-48F73F206F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D2DC0C-D75F-1647-9955-1176A3F40CF7}" type="datetime1">
              <a:rPr lang="de-DE" smtClean="0"/>
              <a:t>01.07.22</a:t>
            </a:fld>
            <a:endParaRPr lang="de-DE"/>
          </a:p>
        </p:txBody>
      </p:sp>
      <p:sp>
        <p:nvSpPr>
          <p:cNvPr id="5" name="Fußzeilenplatzhalter 4">
            <a:extLst>
              <a:ext uri="{FF2B5EF4-FFF2-40B4-BE49-F238E27FC236}">
                <a16:creationId xmlns:a16="http://schemas.microsoft.com/office/drawing/2014/main" id="{C0017694-03D5-BD48-9283-939EA4EB08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880A3B5F-2182-3142-A945-8CC6A0F7BD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20E9DD-8CED-2442-A2AF-DE57A08AACE1}" type="slidenum">
              <a:rPr lang="de-DE" smtClean="0"/>
              <a:t>‹Nr.›</a:t>
            </a:fld>
            <a:endParaRPr lang="de-DE"/>
          </a:p>
        </p:txBody>
      </p:sp>
    </p:spTree>
    <p:extLst>
      <p:ext uri="{BB962C8B-B14F-4D97-AF65-F5344CB8AC3E}">
        <p14:creationId xmlns:p14="http://schemas.microsoft.com/office/powerpoint/2010/main" val="213724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tiff"/><Relationship Id="rId7" Type="http://schemas.openxmlformats.org/officeDocument/2006/relationships/diagramColors" Target="../diagrams/colors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tiff"/><Relationship Id="rId7" Type="http://schemas.openxmlformats.org/officeDocument/2006/relationships/image" Target="file:////var/folders/5j/5rywkp2x7zs75k_ml53cn10w0000gn/T/com.microsoft.Word/WebArchiveCopyPasteTempFiles/pandas5_ugptlr.png"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file:////var/folders/5j/5rywkp2x7zs75k_ml53cn10w0000gn/T/com.microsoft.Word/WebArchiveCopyPasteTempFiles/pandas4_erkiuj.png" TargetMode="External"/><Relationship Id="rId4" Type="http://schemas.openxmlformats.org/officeDocument/2006/relationships/image" Target="../media/image11.png"/><Relationship Id="rId9" Type="http://schemas.openxmlformats.org/officeDocument/2006/relationships/image" Target="file:////var/folders/5j/5rywkp2x7zs75k_ml53cn10w0000gn/T/com.microsoft.Word/WebArchiveCopyPasteTempFiles/pandas6_o8qvbj.png"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tiff"/><Relationship Id="rId7" Type="http://schemas.openxmlformats.org/officeDocument/2006/relationships/image" Target="file:////var/folders/5j/5rywkp2x7zs75k_ml53cn10w0000gn/T/com.microsoft.Word/WebArchiveCopyPasteTempFiles/EMA_Formel2.jpg"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file:////var/folders/5j/5rywkp2x7zs75k_ml53cn10w0000gn/T/com.microsoft.Word/WebArchiveCopyPasteTempFiles/EMA_Formel1.jpg" TargetMode="External"/><Relationship Id="rId4" Type="http://schemas.openxmlformats.org/officeDocument/2006/relationships/image" Target="../media/image14.jpeg"/><Relationship Id="rId9" Type="http://schemas.openxmlformats.org/officeDocument/2006/relationships/image" Target="file:////var/folders/5j/5rywkp2x7zs75k_ml53cn10w0000gn/T/com.microsoft.Word/WebArchiveCopyPasteTempFiles/EMA_Formel3.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tiff"/><Relationship Id="rId7" Type="http://schemas.openxmlformats.org/officeDocument/2006/relationships/image" Target="file:////var/folders/5j/5rywkp2x7zs75k_ml53cn10w0000gn/T/com.microsoft.Word/WebArchiveCopyPasteTempFiles/hl_frm_ts_movavg.png"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file:////var/folders/5j/5rywkp2x7zs75k_ml53cn10w0000gn/T/com.microsoft.Word/WebArchiveCopyPasteTempFiles/hl_frm_ts_autoregress.png" TargetMode="External"/><Relationship Id="rId4" Type="http://schemas.openxmlformats.org/officeDocument/2006/relationships/image" Target="../media/image24.png"/><Relationship Id="rId9" Type="http://schemas.openxmlformats.org/officeDocument/2006/relationships/image" Target="file:////var/folders/5j/5rywkp2x7zs75k_ml53cn10w0000gn/T/com.microsoft.Word/WebArchiveCopyPasteTempFiles/hl_frm_ts_arma.p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tiff"/><Relationship Id="rId7" Type="http://schemas.openxmlformats.org/officeDocument/2006/relationships/diagramColors" Target="../diagrams/colors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tiff"/><Relationship Id="rId7" Type="http://schemas.openxmlformats.org/officeDocument/2006/relationships/diagramColors" Target="../diagrams/colors6.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tiff"/><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file:////var/folders/5j/5rywkp2x7zs75k_ml53cn10w0000gn/T/com.microsoft.Word/WebArchiveCopyPasteTempFiles/ARIMA002.GIF" TargetMode="External"/><Relationship Id="rId3" Type="http://schemas.openxmlformats.org/officeDocument/2006/relationships/image" Target="../media/image2.tiff"/><Relationship Id="rId7" Type="http://schemas.openxmlformats.org/officeDocument/2006/relationships/image" Target="../media/image30.gi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file:////var/folders/5j/5rywkp2x7zs75k_ml53cn10w0000gn/T/com.microsoft.Word/WebArchiveCopyPasteTempFiles/ARIMA001.GIF" TargetMode="External"/><Relationship Id="rId5" Type="http://schemas.openxmlformats.org/officeDocument/2006/relationships/image" Target="../media/image29.gif"/><Relationship Id="rId4" Type="http://schemas.openxmlformats.org/officeDocument/2006/relationships/hyperlink" Target="http://www.reiter1.com/Glossar/Glossar_Detailliert_M04.htm#Moment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tiff"/><Relationship Id="rId7" Type="http://schemas.openxmlformats.org/officeDocument/2006/relationships/diagramColors" Target="../diagrams/colors7.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34.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file:////var/folders/5j/5rywkp2x7zs75k_ml53cn10w0000gn/T/com.microsoft.Word/WebArchiveCopyPasteTempFiles/ARIMA004.GIF"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5.gif"/><Relationship Id="rId5" Type="http://schemas.openxmlformats.org/officeDocument/2006/relationships/image" Target="file:////var/folders/5j/5rywkp2x7zs75k_ml53cn10w0000gn/T/com.microsoft.Word/WebArchiveCopyPasteTempFiles/ARIMA003.GIF" TargetMode="External"/><Relationship Id="rId4" Type="http://schemas.openxmlformats.org/officeDocument/2006/relationships/image" Target="../media/image34.gif"/></Relationships>
</file>

<file path=ppt/slides/_rels/slide35.xml.rels><?xml version="1.0" encoding="UTF-8" standalone="yes"?>
<Relationships xmlns="http://schemas.openxmlformats.org/package/2006/relationships"><Relationship Id="rId8" Type="http://schemas.openxmlformats.org/officeDocument/2006/relationships/image" Target="../media/image38.gif"/><Relationship Id="rId3" Type="http://schemas.openxmlformats.org/officeDocument/2006/relationships/image" Target="../media/image2.tiff"/><Relationship Id="rId7" Type="http://schemas.openxmlformats.org/officeDocument/2006/relationships/image" Target="file:////var/folders/5j/5rywkp2x7zs75k_ml53cn10w0000gn/T/com.microsoft.Word/WebArchiveCopyPasteTempFiles/ARIMA005.GIF"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7.gif"/><Relationship Id="rId5" Type="http://schemas.openxmlformats.org/officeDocument/2006/relationships/image" Target="file:////var/folders/5j/5rywkp2x7zs75k_ml53cn10w0000gn/T/com.microsoft.Word/WebArchiveCopyPasteTempFiles/ARIMA_014.gif" TargetMode="External"/><Relationship Id="rId4" Type="http://schemas.openxmlformats.org/officeDocument/2006/relationships/image" Target="../media/image36.gif"/><Relationship Id="rId9" Type="http://schemas.openxmlformats.org/officeDocument/2006/relationships/image" Target="file:////var/folders/5j/5rywkp2x7zs75k_ml53cn10w0000gn/T/com.microsoft.Word/WebArchiveCopyPasteTempFiles/ARIMA006.GI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file:////var/folders/5j/5rywkp2x7zs75k_ml53cn10w0000gn/T/com.microsoft.Word/WebArchiveCopyPasteTempFiles/ARIMA008.GIF"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0.gif"/><Relationship Id="rId5" Type="http://schemas.openxmlformats.org/officeDocument/2006/relationships/image" Target="file:////var/folders/5j/5rywkp2x7zs75k_ml53cn10w0000gn/T/com.microsoft.Word/WebArchiveCopyPasteTempFiles/ARIMA007.GIF" TargetMode="External"/><Relationship Id="rId4" Type="http://schemas.openxmlformats.org/officeDocument/2006/relationships/image" Target="../media/image39.gif"/></Relationships>
</file>

<file path=ppt/slides/_rels/slide37.xml.rels><?xml version="1.0" encoding="UTF-8" standalone="yes"?>
<Relationships xmlns="http://schemas.openxmlformats.org/package/2006/relationships"><Relationship Id="rId8" Type="http://schemas.openxmlformats.org/officeDocument/2006/relationships/image" Target="../media/image43.gif"/><Relationship Id="rId3" Type="http://schemas.openxmlformats.org/officeDocument/2006/relationships/image" Target="../media/image2.tiff"/><Relationship Id="rId7" Type="http://schemas.openxmlformats.org/officeDocument/2006/relationships/image" Target="file:////var/folders/5j/5rywkp2x7zs75k_ml53cn10w0000gn/T/com.microsoft.Word/WebArchiveCopyPasteTempFiles/ARIMA011.GIF"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2.gif"/><Relationship Id="rId5" Type="http://schemas.openxmlformats.org/officeDocument/2006/relationships/image" Target="file:////var/folders/5j/5rywkp2x7zs75k_ml53cn10w0000gn/T/com.microsoft.Word/WebArchiveCopyPasteTempFiles/ARIMA010.GIF" TargetMode="External"/><Relationship Id="rId4" Type="http://schemas.openxmlformats.org/officeDocument/2006/relationships/image" Target="../media/image41.gif"/><Relationship Id="rId9" Type="http://schemas.openxmlformats.org/officeDocument/2006/relationships/hyperlink" Target="http://www.reiter1.com/Glossar/Bestimmtheitsmass.ht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file:////var/folders/5j/5rywkp2x7zs75k_ml53cn10w0000gn/T/com.microsoft.Word/WebArchiveCopyPasteTempFiles/ARIMA_0016.gif"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5.gif"/><Relationship Id="rId5" Type="http://schemas.openxmlformats.org/officeDocument/2006/relationships/image" Target="file:////var/folders/5j/5rywkp2x7zs75k_ml53cn10w0000gn/T/com.microsoft.Word/WebArchiveCopyPasteTempFiles/ARIMA012.GIF" TargetMode="External"/><Relationship Id="rId4" Type="http://schemas.openxmlformats.org/officeDocument/2006/relationships/image" Target="../media/image44.gif"/></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file:////var/folders/5j/5rywkp2x7zs75k_ml53cn10w0000gn/T/com.microsoft.Word/WebArchiveCopyPasteTempFiles/ARIMA_0016.gif" TargetMode="External"/><Relationship Id="rId4" Type="http://schemas.openxmlformats.org/officeDocument/2006/relationships/image" Target="../media/image45.gif"/></Relationships>
</file>

<file path=ppt/slides/_rels/slide4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tiff"/><Relationship Id="rId7" Type="http://schemas.openxmlformats.org/officeDocument/2006/relationships/diagramColors" Target="../diagrams/colors8.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4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tiff"/><Relationship Id="rId7" Type="http://schemas.openxmlformats.org/officeDocument/2006/relationships/diagramColors" Target="../diagrams/colors9.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4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tiff"/><Relationship Id="rId7" Type="http://schemas.openxmlformats.org/officeDocument/2006/relationships/diagramColors" Target="../diagrams/colors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0.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2.tiff"/><Relationship Id="rId7" Type="http://schemas.openxmlformats.org/officeDocument/2006/relationships/diagramColors" Target="../diagrams/colors10.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5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www.google.com/url?sa=i&amp;url=http%3A%2F%2Fwww.wirtschaftslexikon24.com%2Fd%2Fzeitreihenanalyse%2Fzeitreihenanalyse.htm&amp;psig=AOvVaw3sAMPtyN6XhBnjBYyQB3MJ&amp;ust=1602178156945000&amp;source=images&amp;cd=vfe&amp;ved=0CAIQjRxqFwoTCLiemP6Ao-wCFQAAAAAdAAAAABA4"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tiff"/><Relationship Id="rId7" Type="http://schemas.openxmlformats.org/officeDocument/2006/relationships/diagramColors" Target="../diagrams/colors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7AE2E59-E20C-C145-9759-E2572BE92D7F}"/>
              </a:ext>
            </a:extLst>
          </p:cNvPr>
          <p:cNvPicPr>
            <a:picLocks noChangeAspect="1"/>
          </p:cNvPicPr>
          <p:nvPr/>
        </p:nvPicPr>
        <p:blipFill>
          <a:blip r:embed="rId3"/>
          <a:stretch>
            <a:fillRect/>
          </a:stretch>
        </p:blipFill>
        <p:spPr>
          <a:xfrm>
            <a:off x="0" y="0"/>
            <a:ext cx="12192000" cy="6379029"/>
          </a:xfrm>
          <a:prstGeom prst="rect">
            <a:avLst/>
          </a:prstGeom>
        </p:spPr>
      </p:pic>
      <p:sp>
        <p:nvSpPr>
          <p:cNvPr id="5" name="Rechteck 4">
            <a:extLst>
              <a:ext uri="{FF2B5EF4-FFF2-40B4-BE49-F238E27FC236}">
                <a16:creationId xmlns:a16="http://schemas.microsoft.com/office/drawing/2014/main" id="{EC970E7F-5C75-CE43-9F9D-B4041DCC1644}"/>
              </a:ext>
            </a:extLst>
          </p:cNvPr>
          <p:cNvSpPr/>
          <p:nvPr/>
        </p:nvSpPr>
        <p:spPr>
          <a:xfrm>
            <a:off x="0" y="4267200"/>
            <a:ext cx="12192000" cy="2590800"/>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6" name="Grafik 5">
            <a:extLst>
              <a:ext uri="{FF2B5EF4-FFF2-40B4-BE49-F238E27FC236}">
                <a16:creationId xmlns:a16="http://schemas.microsoft.com/office/drawing/2014/main" id="{E432FB43-EB19-0B40-A783-FA85445617C2}"/>
              </a:ext>
            </a:extLst>
          </p:cNvPr>
          <p:cNvPicPr>
            <a:picLocks noChangeAspect="1"/>
          </p:cNvPicPr>
          <p:nvPr/>
        </p:nvPicPr>
        <p:blipFill>
          <a:blip r:embed="rId4"/>
          <a:stretch>
            <a:fillRect/>
          </a:stretch>
        </p:blipFill>
        <p:spPr>
          <a:xfrm>
            <a:off x="8635056" y="5106762"/>
            <a:ext cx="3186829" cy="1007835"/>
          </a:xfrm>
          <a:prstGeom prst="rect">
            <a:avLst/>
          </a:prstGeom>
        </p:spPr>
      </p:pic>
      <p:sp>
        <p:nvSpPr>
          <p:cNvPr id="8" name="Textfeld 7">
            <a:extLst>
              <a:ext uri="{FF2B5EF4-FFF2-40B4-BE49-F238E27FC236}">
                <a16:creationId xmlns:a16="http://schemas.microsoft.com/office/drawing/2014/main" id="{20BAFA35-487D-4D43-A2FB-EE90BDAFCCB9}"/>
              </a:ext>
            </a:extLst>
          </p:cNvPr>
          <p:cNvSpPr txBox="1"/>
          <p:nvPr/>
        </p:nvSpPr>
        <p:spPr>
          <a:xfrm>
            <a:off x="1066800" y="4691743"/>
            <a:ext cx="6389914" cy="1708160"/>
          </a:xfrm>
          <a:prstGeom prst="rect">
            <a:avLst/>
          </a:prstGeom>
          <a:noFill/>
        </p:spPr>
        <p:txBody>
          <a:bodyPr wrap="square" rtlCol="0">
            <a:spAutoFit/>
          </a:bodyPr>
          <a:lstStyle/>
          <a:p>
            <a:r>
              <a:rPr lang="de-DE" sz="2300" b="1" dirty="0">
                <a:latin typeface="Optima" panose="02000503060000020004" pitchFamily="2" charset="0"/>
              </a:rPr>
              <a:t>Moving Averages/ Zeitreihenanalyse in Python</a:t>
            </a:r>
            <a:endParaRPr lang="de-DE" dirty="0"/>
          </a:p>
          <a:p>
            <a:endParaRPr lang="de-DE" sz="1600" b="1" dirty="0">
              <a:latin typeface="Optima" panose="02000503060000020004" pitchFamily="2" charset="0"/>
            </a:endParaRPr>
          </a:p>
          <a:p>
            <a:r>
              <a:rPr lang="de-DE" sz="1600" b="1" dirty="0">
                <a:latin typeface="Optima" panose="02000503060000020004" pitchFamily="2" charset="0"/>
              </a:rPr>
              <a:t>Akademischer Börsenverein Bochum e. V.</a:t>
            </a:r>
          </a:p>
          <a:p>
            <a:endParaRPr lang="de-DE" dirty="0"/>
          </a:p>
          <a:p>
            <a:r>
              <a:rPr lang="de-DE" sz="1600" dirty="0">
                <a:latin typeface="Optima" panose="02000503060000020004" pitchFamily="2" charset="0"/>
              </a:rPr>
              <a:t>Robert Hennings</a:t>
            </a:r>
          </a:p>
          <a:p>
            <a:r>
              <a:rPr lang="de-DE" sz="1600" dirty="0">
                <a:latin typeface="Optima" panose="02000503060000020004" pitchFamily="2" charset="0"/>
              </a:rPr>
              <a:t>Bochum, den 15.10.2020</a:t>
            </a:r>
          </a:p>
        </p:txBody>
      </p:sp>
      <p:pic>
        <p:nvPicPr>
          <p:cNvPr id="1026" name="Picture 2" descr="Bundesverband der Börsenvereine an deutschen Hochschulen – Wikipedia">
            <a:extLst>
              <a:ext uri="{FF2B5EF4-FFF2-40B4-BE49-F238E27FC236}">
                <a16:creationId xmlns:a16="http://schemas.microsoft.com/office/drawing/2014/main" id="{924B5DC2-372F-1E4D-88D5-238C389C85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71" y="682999"/>
            <a:ext cx="1619653" cy="1079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133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Agenda</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latin typeface="Optima" panose="02000503060000020004" pitchFamily="2" charset="0"/>
            </a:endParaRPr>
          </a:p>
        </p:txBody>
      </p:sp>
      <p:graphicFrame>
        <p:nvGraphicFramePr>
          <p:cNvPr id="7" name="Diagramm 6">
            <a:extLst>
              <a:ext uri="{FF2B5EF4-FFF2-40B4-BE49-F238E27FC236}">
                <a16:creationId xmlns:a16="http://schemas.microsoft.com/office/drawing/2014/main" id="{C75205A1-F89A-2546-B78A-90B33022B0C7}"/>
              </a:ext>
            </a:extLst>
          </p:cNvPr>
          <p:cNvGraphicFramePr/>
          <p:nvPr>
            <p:extLst>
              <p:ext uri="{D42A27DB-BD31-4B8C-83A1-F6EECF244321}">
                <p14:modId xmlns:p14="http://schemas.microsoft.com/office/powerpoint/2010/main" val="2647155184"/>
              </p:ext>
            </p:extLst>
          </p:nvPr>
        </p:nvGraphicFramePr>
        <p:xfrm>
          <a:off x="2600446" y="1763250"/>
          <a:ext cx="6410194"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10</a:t>
            </a:fld>
            <a:endParaRPr lang="de-DE"/>
          </a:p>
        </p:txBody>
      </p:sp>
      <p:cxnSp>
        <p:nvCxnSpPr>
          <p:cNvPr id="12" name="Gerade Verbindung 11">
            <a:extLst>
              <a:ext uri="{FF2B5EF4-FFF2-40B4-BE49-F238E27FC236}">
                <a16:creationId xmlns:a16="http://schemas.microsoft.com/office/drawing/2014/main" id="{0007C592-3C63-0847-9C38-1B755338D6E7}"/>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162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fontScale="90000"/>
          </a:bodyPr>
          <a:lstStyle/>
          <a:p>
            <a:r>
              <a:rPr lang="de-DE" sz="2400" b="1" dirty="0">
                <a:latin typeface="Optima" panose="02000503060000020004" pitchFamily="2" charset="0"/>
              </a:rPr>
              <a:t>4) Verschiedene Arten von Zeitreihenanalysen</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Ein </a:t>
            </a:r>
            <a:r>
              <a:rPr lang="de-DE" sz="1400" dirty="0" err="1"/>
              <a:t>Kurzueberblick</a:t>
            </a:r>
            <a:endParaRPr lang="de-DE" sz="1400" dirty="0"/>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11</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AA27AD52-5669-2104-FB11-C76FD172C6A6}"/>
              </a:ext>
            </a:extLst>
          </p:cNvPr>
          <p:cNvSpPr txBox="1"/>
          <p:nvPr/>
        </p:nvSpPr>
        <p:spPr>
          <a:xfrm>
            <a:off x="267030" y="1451344"/>
            <a:ext cx="11847969" cy="2308324"/>
          </a:xfrm>
          <a:prstGeom prst="rect">
            <a:avLst/>
          </a:prstGeom>
          <a:noFill/>
        </p:spPr>
        <p:txBody>
          <a:bodyPr wrap="square" rtlCol="0">
            <a:spAutoFit/>
          </a:bodyPr>
          <a:lstStyle/>
          <a:p>
            <a:r>
              <a:rPr lang="de-DE" u="sng" dirty="0">
                <a:latin typeface="Optima" panose="02000503060000020004" pitchFamily="2" charset="0"/>
              </a:rPr>
              <a:t>Simple Grundidee der Umsetzung:</a:t>
            </a:r>
            <a:endParaRPr lang="de-DE" dirty="0">
              <a:latin typeface="Optima" panose="02000503060000020004" pitchFamily="2" charset="0"/>
            </a:endParaRPr>
          </a:p>
          <a:p>
            <a:r>
              <a:rPr lang="de-DE" dirty="0">
                <a:latin typeface="Optima" panose="02000503060000020004" pitchFamily="2" charset="0"/>
              </a:rPr>
              <a:t>Es wird ein fixer Zeitraum bestimmt, z.B. 60 Tage, innerhalb dieser 60 Tage wird dann der Durchschnitt berechnet, es werden wieder die nächsten 60 Tage bestimmt und dort erneut der Durchschnitt berechnet und so weiter. Der jeweils ältere, weiter zurückliegende Zeitraum wird dann herausgelassen, es wird weitergezogen zum nächsten Intervall. </a:t>
            </a:r>
          </a:p>
          <a:p>
            <a:r>
              <a:rPr lang="de-DE" dirty="0">
                <a:latin typeface="Optima" panose="02000503060000020004" pitchFamily="2" charset="0"/>
              </a:rPr>
              <a:t> </a:t>
            </a:r>
          </a:p>
          <a:p>
            <a:r>
              <a:rPr lang="de-DE" dirty="0">
                <a:latin typeface="Optima" panose="02000503060000020004" pitchFamily="2" charset="0"/>
              </a:rPr>
              <a:t>Gleitende Durchschnitte bilden oft das Rückgrat für deutlich komplexere Berechnungen in Form von Algorithmen, wie z.B. bei dem Autoregressive Integrated Moving Average (ARIMA), welcher die gleitenden Durchschnitte für Zeitreihenvoraussagen nutzt.</a:t>
            </a:r>
          </a:p>
        </p:txBody>
      </p:sp>
      <p:sp>
        <p:nvSpPr>
          <p:cNvPr id="13" name="Rechteck 12">
            <a:extLst>
              <a:ext uri="{FF2B5EF4-FFF2-40B4-BE49-F238E27FC236}">
                <a16:creationId xmlns:a16="http://schemas.microsoft.com/office/drawing/2014/main" id="{69EDE762-55AD-1DF8-BCFD-5E8B649EBD33}"/>
              </a:ext>
            </a:extLst>
          </p:cNvPr>
          <p:cNvSpPr/>
          <p:nvPr/>
        </p:nvSpPr>
        <p:spPr>
          <a:xfrm>
            <a:off x="1675043" y="4589052"/>
            <a:ext cx="1658470" cy="54684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atin typeface="Optima" panose="02000503060000020004" pitchFamily="2" charset="0"/>
              </a:rPr>
              <a:t>SMA</a:t>
            </a:r>
          </a:p>
        </p:txBody>
      </p:sp>
      <p:sp>
        <p:nvSpPr>
          <p:cNvPr id="14" name="Rechteck 13">
            <a:extLst>
              <a:ext uri="{FF2B5EF4-FFF2-40B4-BE49-F238E27FC236}">
                <a16:creationId xmlns:a16="http://schemas.microsoft.com/office/drawing/2014/main" id="{41CD05EB-A70D-4EA6-BD10-2C04D3D1D65B}"/>
              </a:ext>
            </a:extLst>
          </p:cNvPr>
          <p:cNvSpPr/>
          <p:nvPr/>
        </p:nvSpPr>
        <p:spPr>
          <a:xfrm>
            <a:off x="3518411" y="4589052"/>
            <a:ext cx="1658470" cy="54684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atin typeface="Optima" panose="02000503060000020004" pitchFamily="2" charset="0"/>
              </a:rPr>
              <a:t>CMA</a:t>
            </a:r>
          </a:p>
        </p:txBody>
      </p:sp>
      <p:sp>
        <p:nvSpPr>
          <p:cNvPr id="15" name="Rechteck 14">
            <a:extLst>
              <a:ext uri="{FF2B5EF4-FFF2-40B4-BE49-F238E27FC236}">
                <a16:creationId xmlns:a16="http://schemas.microsoft.com/office/drawing/2014/main" id="{0672CAD4-0CE7-BE99-4AA9-892329543B65}"/>
              </a:ext>
            </a:extLst>
          </p:cNvPr>
          <p:cNvSpPr/>
          <p:nvPr/>
        </p:nvSpPr>
        <p:spPr>
          <a:xfrm>
            <a:off x="5361779" y="4589052"/>
            <a:ext cx="1658470" cy="54684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atin typeface="Optima" panose="02000503060000020004" pitchFamily="2" charset="0"/>
              </a:rPr>
              <a:t>EMA</a:t>
            </a:r>
          </a:p>
        </p:txBody>
      </p:sp>
      <p:sp>
        <p:nvSpPr>
          <p:cNvPr id="16" name="Rechteck 15">
            <a:extLst>
              <a:ext uri="{FF2B5EF4-FFF2-40B4-BE49-F238E27FC236}">
                <a16:creationId xmlns:a16="http://schemas.microsoft.com/office/drawing/2014/main" id="{AF00FDF7-A209-0234-E2C5-656EB53C310C}"/>
              </a:ext>
            </a:extLst>
          </p:cNvPr>
          <p:cNvSpPr/>
          <p:nvPr/>
        </p:nvSpPr>
        <p:spPr>
          <a:xfrm>
            <a:off x="7205147" y="4589052"/>
            <a:ext cx="1658470" cy="54684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atin typeface="Optima" panose="02000503060000020004" pitchFamily="2" charset="0"/>
              </a:rPr>
              <a:t>AR</a:t>
            </a:r>
          </a:p>
        </p:txBody>
      </p:sp>
      <p:sp>
        <p:nvSpPr>
          <p:cNvPr id="19" name="Rechteck 18">
            <a:extLst>
              <a:ext uri="{FF2B5EF4-FFF2-40B4-BE49-F238E27FC236}">
                <a16:creationId xmlns:a16="http://schemas.microsoft.com/office/drawing/2014/main" id="{C4880B78-F9BB-759E-5AD8-97736C6C7DBC}"/>
              </a:ext>
            </a:extLst>
          </p:cNvPr>
          <p:cNvSpPr/>
          <p:nvPr/>
        </p:nvSpPr>
        <p:spPr>
          <a:xfrm>
            <a:off x="9048515" y="4589052"/>
            <a:ext cx="1658470" cy="54684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atin typeface="Optima" panose="02000503060000020004" pitchFamily="2" charset="0"/>
              </a:rPr>
              <a:t>MA</a:t>
            </a:r>
          </a:p>
        </p:txBody>
      </p:sp>
      <p:sp>
        <p:nvSpPr>
          <p:cNvPr id="20" name="Rechteck 19">
            <a:extLst>
              <a:ext uri="{FF2B5EF4-FFF2-40B4-BE49-F238E27FC236}">
                <a16:creationId xmlns:a16="http://schemas.microsoft.com/office/drawing/2014/main" id="{C0455EB3-72D7-928B-12E0-217415327532}"/>
              </a:ext>
            </a:extLst>
          </p:cNvPr>
          <p:cNvSpPr/>
          <p:nvPr/>
        </p:nvSpPr>
        <p:spPr>
          <a:xfrm>
            <a:off x="8181405" y="5627726"/>
            <a:ext cx="1658470" cy="54684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atin typeface="Optima" panose="02000503060000020004" pitchFamily="2" charset="0"/>
              </a:rPr>
              <a:t>ARMA</a:t>
            </a:r>
          </a:p>
        </p:txBody>
      </p:sp>
      <p:sp>
        <p:nvSpPr>
          <p:cNvPr id="23" name="Rechteck 22">
            <a:extLst>
              <a:ext uri="{FF2B5EF4-FFF2-40B4-BE49-F238E27FC236}">
                <a16:creationId xmlns:a16="http://schemas.microsoft.com/office/drawing/2014/main" id="{8048F149-AFFD-1C89-9B48-A44F0702B907}"/>
              </a:ext>
            </a:extLst>
          </p:cNvPr>
          <p:cNvSpPr/>
          <p:nvPr/>
        </p:nvSpPr>
        <p:spPr>
          <a:xfrm>
            <a:off x="5216102" y="3551726"/>
            <a:ext cx="1949823" cy="54684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atin typeface="Optima" panose="02000503060000020004" pitchFamily="2" charset="0"/>
              </a:rPr>
              <a:t>Zeitreihenanalyse</a:t>
            </a:r>
          </a:p>
        </p:txBody>
      </p:sp>
      <p:cxnSp>
        <p:nvCxnSpPr>
          <p:cNvPr id="25" name="Gerade Verbindung mit Pfeil 24">
            <a:extLst>
              <a:ext uri="{FF2B5EF4-FFF2-40B4-BE49-F238E27FC236}">
                <a16:creationId xmlns:a16="http://schemas.microsoft.com/office/drawing/2014/main" id="{8CBDF29D-E5AA-ED4E-FC68-F4CCE7359978}"/>
              </a:ext>
            </a:extLst>
          </p:cNvPr>
          <p:cNvCxnSpPr>
            <a:stCxn id="23" idx="2"/>
          </p:cNvCxnSpPr>
          <p:nvPr/>
        </p:nvCxnSpPr>
        <p:spPr>
          <a:xfrm flipH="1">
            <a:off x="2488590" y="4098573"/>
            <a:ext cx="3702424" cy="4904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Gerade Verbindung mit Pfeil 25">
            <a:extLst>
              <a:ext uri="{FF2B5EF4-FFF2-40B4-BE49-F238E27FC236}">
                <a16:creationId xmlns:a16="http://schemas.microsoft.com/office/drawing/2014/main" id="{D9767F5F-0DE5-05BF-3374-26CCBA697D72}"/>
              </a:ext>
            </a:extLst>
          </p:cNvPr>
          <p:cNvCxnSpPr>
            <a:cxnSpLocks/>
            <a:stCxn id="23" idx="2"/>
            <a:endCxn id="14" idx="0"/>
          </p:cNvCxnSpPr>
          <p:nvPr/>
        </p:nvCxnSpPr>
        <p:spPr>
          <a:xfrm flipH="1">
            <a:off x="4347646" y="4098573"/>
            <a:ext cx="1843368" cy="4904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Gerade Verbindung mit Pfeil 26">
            <a:extLst>
              <a:ext uri="{FF2B5EF4-FFF2-40B4-BE49-F238E27FC236}">
                <a16:creationId xmlns:a16="http://schemas.microsoft.com/office/drawing/2014/main" id="{2DAAFD1C-2BCB-C32E-C721-C4CC9FD03831}"/>
              </a:ext>
            </a:extLst>
          </p:cNvPr>
          <p:cNvCxnSpPr>
            <a:cxnSpLocks/>
            <a:stCxn id="23" idx="2"/>
            <a:endCxn id="15" idx="0"/>
          </p:cNvCxnSpPr>
          <p:nvPr/>
        </p:nvCxnSpPr>
        <p:spPr>
          <a:xfrm>
            <a:off x="6191014" y="4098573"/>
            <a:ext cx="0" cy="4904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Gerade Verbindung mit Pfeil 27">
            <a:extLst>
              <a:ext uri="{FF2B5EF4-FFF2-40B4-BE49-F238E27FC236}">
                <a16:creationId xmlns:a16="http://schemas.microsoft.com/office/drawing/2014/main" id="{02761593-8384-573A-5376-7F052A6A7951}"/>
              </a:ext>
            </a:extLst>
          </p:cNvPr>
          <p:cNvCxnSpPr>
            <a:cxnSpLocks/>
            <a:stCxn id="23" idx="2"/>
            <a:endCxn id="16" idx="0"/>
          </p:cNvCxnSpPr>
          <p:nvPr/>
        </p:nvCxnSpPr>
        <p:spPr>
          <a:xfrm>
            <a:off x="6191014" y="4098573"/>
            <a:ext cx="1843368" cy="4904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Gerade Verbindung mit Pfeil 28">
            <a:extLst>
              <a:ext uri="{FF2B5EF4-FFF2-40B4-BE49-F238E27FC236}">
                <a16:creationId xmlns:a16="http://schemas.microsoft.com/office/drawing/2014/main" id="{669D64C6-3BA4-E793-4564-9419F8B20682}"/>
              </a:ext>
            </a:extLst>
          </p:cNvPr>
          <p:cNvCxnSpPr>
            <a:cxnSpLocks/>
            <a:stCxn id="23" idx="2"/>
            <a:endCxn id="19" idx="0"/>
          </p:cNvCxnSpPr>
          <p:nvPr/>
        </p:nvCxnSpPr>
        <p:spPr>
          <a:xfrm>
            <a:off x="6191014" y="4098573"/>
            <a:ext cx="3686736" cy="4904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Geschweifte Klammer rechts 30">
            <a:extLst>
              <a:ext uri="{FF2B5EF4-FFF2-40B4-BE49-F238E27FC236}">
                <a16:creationId xmlns:a16="http://schemas.microsoft.com/office/drawing/2014/main" id="{E0DD0557-9D79-06FB-064C-4727F5383A4F}"/>
              </a:ext>
            </a:extLst>
          </p:cNvPr>
          <p:cNvSpPr/>
          <p:nvPr/>
        </p:nvSpPr>
        <p:spPr>
          <a:xfrm rot="5400000">
            <a:off x="8785735" y="3668424"/>
            <a:ext cx="340659" cy="3501838"/>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1063632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fontScale="90000"/>
          </a:bodyPr>
          <a:lstStyle/>
          <a:p>
            <a:r>
              <a:rPr lang="de-DE" sz="2400" b="1" dirty="0">
                <a:latin typeface="Optima" panose="02000503060000020004" pitchFamily="2" charset="0"/>
              </a:rPr>
              <a:t>4) Verschiedene Arten von Zeitreihenanalysen</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SMA</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12</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81D6AA74-648D-8435-D938-68B220E75AE5}"/>
              </a:ext>
            </a:extLst>
          </p:cNvPr>
          <p:cNvSpPr txBox="1"/>
          <p:nvPr/>
        </p:nvSpPr>
        <p:spPr>
          <a:xfrm>
            <a:off x="267030" y="1434356"/>
            <a:ext cx="11847969" cy="5078313"/>
          </a:xfrm>
          <a:prstGeom prst="rect">
            <a:avLst/>
          </a:prstGeom>
          <a:noFill/>
        </p:spPr>
        <p:txBody>
          <a:bodyPr wrap="square" rtlCol="0">
            <a:spAutoFit/>
          </a:bodyPr>
          <a:lstStyle/>
          <a:p>
            <a:r>
              <a:rPr lang="de-DE" dirty="0">
                <a:latin typeface="Optima" panose="02000503060000020004" pitchFamily="2" charset="0"/>
              </a:rPr>
              <a:t>Benutzt wird ein gleitendes Fenster, innerhalb welchem der Durchschnitt über den enthaltenen Datensatz berechnet wird, als gleich gewichtetem Durchschnitt über die </a:t>
            </a:r>
            <a:r>
              <a:rPr lang="de-DE" dirty="0" err="1">
                <a:latin typeface="Optima" panose="02000503060000020004" pitchFamily="2" charset="0"/>
              </a:rPr>
              <a:t>n</a:t>
            </a:r>
            <a:r>
              <a:rPr lang="de-DE" dirty="0">
                <a:latin typeface="Optima" panose="02000503060000020004" pitchFamily="2" charset="0"/>
              </a:rPr>
              <a:t> Daten.</a:t>
            </a:r>
          </a:p>
          <a:p>
            <a:r>
              <a:rPr lang="de-DE" dirty="0">
                <a:latin typeface="Optima" panose="02000503060000020004" pitchFamily="2" charset="0"/>
              </a:rPr>
              <a:t>Beispiel: </a:t>
            </a:r>
          </a:p>
          <a:p>
            <a:endParaRPr lang="de-DE" dirty="0">
              <a:latin typeface="Optima" panose="02000503060000020004" pitchFamily="2" charset="0"/>
            </a:endParaRPr>
          </a:p>
          <a:p>
            <a:r>
              <a:rPr lang="de-DE" dirty="0">
                <a:latin typeface="Optima" panose="02000503060000020004" pitchFamily="2" charset="0"/>
              </a:rPr>
              <a:t>Gleichgewichteter Durchschnitt für N Daten mit dem Datenfenster M:</a:t>
            </a:r>
          </a:p>
          <a:p>
            <a:endParaRPr lang="de-DE" dirty="0">
              <a:latin typeface="Optima" panose="02000503060000020004" pitchFamily="2" charset="0"/>
            </a:endParaRPr>
          </a:p>
          <a:p>
            <a:endParaRPr lang="de-DE" dirty="0">
              <a:latin typeface="Optima" panose="02000503060000020004" pitchFamily="2" charset="0"/>
            </a:endParaRPr>
          </a:p>
          <a:p>
            <a:endParaRPr lang="de-DE" dirty="0">
              <a:latin typeface="Optima" panose="02000503060000020004" pitchFamily="2" charset="0"/>
            </a:endParaRPr>
          </a:p>
          <a:p>
            <a:endParaRPr lang="de-DE" dirty="0">
              <a:latin typeface="Optima" panose="02000503060000020004" pitchFamily="2" charset="0"/>
            </a:endParaRPr>
          </a:p>
          <a:p>
            <a:endParaRPr lang="de-DE" dirty="0">
              <a:latin typeface="Optima" panose="02000503060000020004" pitchFamily="2" charset="0"/>
            </a:endParaRPr>
          </a:p>
          <a:p>
            <a:endParaRPr lang="de-DE" dirty="0">
              <a:latin typeface="Optima" panose="02000503060000020004" pitchFamily="2" charset="0"/>
            </a:endParaRPr>
          </a:p>
          <a:p>
            <a:r>
              <a:rPr lang="de-DE" dirty="0">
                <a:latin typeface="Optima" panose="02000503060000020004" pitchFamily="2" charset="0"/>
              </a:rPr>
              <a:t>Da ja vorher der Durchschnitt für das Fenster M berechnet wurde, kann dies auch weiter für jedes weitere verwendet werden:</a:t>
            </a:r>
          </a:p>
          <a:p>
            <a:endParaRPr lang="de-DE" dirty="0">
              <a:latin typeface="Optima" panose="02000503060000020004" pitchFamily="2" charset="0"/>
            </a:endParaRPr>
          </a:p>
          <a:p>
            <a:endParaRPr lang="de-DE" dirty="0">
              <a:latin typeface="Optima" panose="02000503060000020004" pitchFamily="2" charset="0"/>
            </a:endParaRPr>
          </a:p>
          <a:p>
            <a:r>
              <a:rPr lang="de-DE" dirty="0">
                <a:latin typeface="Optima" panose="02000503060000020004" pitchFamily="2" charset="0"/>
              </a:rPr>
              <a:t>Die jeweils ältesten Beobachtungen werden herausgelassen und durch die neuen ersetzt.</a:t>
            </a:r>
          </a:p>
          <a:p>
            <a:endParaRPr lang="de-DE" dirty="0">
              <a:latin typeface="Optima" panose="02000503060000020004" pitchFamily="2" charset="0"/>
            </a:endParaRPr>
          </a:p>
          <a:p>
            <a:endParaRPr lang="de-DE" dirty="0">
              <a:latin typeface="Optima" panose="02000503060000020004" pitchFamily="2" charset="0"/>
            </a:endParaRPr>
          </a:p>
        </p:txBody>
      </p:sp>
      <p:pic>
        <p:nvPicPr>
          <p:cNvPr id="30" name="Grafik 23" descr="Ein Bild, das Zeichnung enthält.&#10;&#10;Automatisch generierte Beschreibung">
            <a:extLst>
              <a:ext uri="{FF2B5EF4-FFF2-40B4-BE49-F238E27FC236}">
                <a16:creationId xmlns:a16="http://schemas.microsoft.com/office/drawing/2014/main" id="{73A878C2-8395-FC21-560F-6816C9C587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980" y="2053114"/>
            <a:ext cx="1285875" cy="26828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fik 26">
            <a:extLst>
              <a:ext uri="{FF2B5EF4-FFF2-40B4-BE49-F238E27FC236}">
                <a16:creationId xmlns:a16="http://schemas.microsoft.com/office/drawing/2014/main" id="{28F18F1F-6ED0-3ED5-0767-96BD2C8F9D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1292" y="2457222"/>
            <a:ext cx="2898696" cy="1438131"/>
          </a:xfrm>
          <a:prstGeom prst="rect">
            <a:avLst/>
          </a:prstGeom>
          <a:noFill/>
          <a:extLst>
            <a:ext uri="{909E8E84-426E-40DD-AFC4-6F175D3DCCD1}">
              <a14:hiddenFill xmlns:a14="http://schemas.microsoft.com/office/drawing/2010/main">
                <a:solidFill>
                  <a:srgbClr val="FFFFFF"/>
                </a:solidFill>
              </a14:hiddenFill>
            </a:ext>
          </a:extLst>
        </p:spPr>
      </p:pic>
      <p:pic>
        <p:nvPicPr>
          <p:cNvPr id="33" name="Grafik 27">
            <a:extLst>
              <a:ext uri="{FF2B5EF4-FFF2-40B4-BE49-F238E27FC236}">
                <a16:creationId xmlns:a16="http://schemas.microsoft.com/office/drawing/2014/main" id="{B52CB26A-DA5F-CFD6-0BE0-D9176DB0C2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980" y="4761539"/>
            <a:ext cx="3167063" cy="576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891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fontScale="90000"/>
          </a:bodyPr>
          <a:lstStyle/>
          <a:p>
            <a:r>
              <a:rPr lang="de-DE" sz="2400" b="1" dirty="0">
                <a:latin typeface="Optima" panose="02000503060000020004" pitchFamily="2" charset="0"/>
              </a:rPr>
              <a:t>4) Verschiedene Arten von Zeitreihenanalysen</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CMA</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13</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CFD92E5E-55CB-368F-8BF2-C2AA4AF22CF9}"/>
              </a:ext>
            </a:extLst>
          </p:cNvPr>
          <p:cNvSpPr txBox="1"/>
          <p:nvPr/>
        </p:nvSpPr>
        <p:spPr>
          <a:xfrm>
            <a:off x="267030" y="1974193"/>
            <a:ext cx="11847969" cy="3139321"/>
          </a:xfrm>
          <a:prstGeom prst="rect">
            <a:avLst/>
          </a:prstGeom>
          <a:noFill/>
        </p:spPr>
        <p:txBody>
          <a:bodyPr wrap="square" rtlCol="0">
            <a:spAutoFit/>
          </a:bodyPr>
          <a:lstStyle/>
          <a:p>
            <a:r>
              <a:rPr lang="de-DE" altLang="de-DE">
                <a:latin typeface="Optima" panose="02000503060000020004" pitchFamily="2" charset="0"/>
                <a:ea typeface="Calibri" panose="020F0502020204030204" pitchFamily="34" charset="0"/>
                <a:cs typeface="Times New Roman" panose="02020603050405020304" pitchFamily="18" charset="0"/>
              </a:rPr>
              <a:t>Anders als die vorangegangene Variante wird hier jede vorherige Beobachtung miteinbezogen und nicht herausgezogen, um durch neue zu ersetzen. Daher ist dies aber auch keine sonderlich gute Methode, um Daten zu analysieren, da alle Daten bis zum aktuellen Tag gemittelt werden (</a:t>
            </a:r>
            <a:r>
              <a:rPr lang="de-DE" altLang="de-DE" err="1">
                <a:latin typeface="Optima" panose="02000503060000020004" pitchFamily="2" charset="0"/>
                <a:ea typeface="Calibri" panose="020F0502020204030204" pitchFamily="34" charset="0"/>
                <a:cs typeface="Times New Roman" panose="02020603050405020304" pitchFamily="18" charset="0"/>
              </a:rPr>
              <a:t>equally</a:t>
            </a:r>
            <a:r>
              <a:rPr lang="de-DE" altLang="de-DE">
                <a:latin typeface="Optima" panose="02000503060000020004" pitchFamily="2" charset="0"/>
                <a:ea typeface="Calibri" panose="020F0502020204030204" pitchFamily="34" charset="0"/>
                <a:cs typeface="Times New Roman" panose="02020603050405020304" pitchFamily="18" charset="0"/>
              </a:rPr>
              <a:t> </a:t>
            </a:r>
            <a:r>
              <a:rPr lang="de-DE" altLang="de-DE" err="1">
                <a:latin typeface="Optima" panose="02000503060000020004" pitchFamily="2" charset="0"/>
                <a:ea typeface="Calibri" panose="020F0502020204030204" pitchFamily="34" charset="0"/>
                <a:cs typeface="Times New Roman" panose="02020603050405020304" pitchFamily="18" charset="0"/>
              </a:rPr>
              <a:t>weighted</a:t>
            </a:r>
            <a:r>
              <a:rPr lang="de-DE" altLang="de-DE">
                <a:latin typeface="Optima" panose="02000503060000020004" pitchFamily="2" charset="0"/>
                <a:ea typeface="Calibri" panose="020F0502020204030204" pitchFamily="34" charset="0"/>
                <a:cs typeface="Times New Roman" panose="02020603050405020304" pitchFamily="18" charset="0"/>
              </a:rPr>
              <a:t> </a:t>
            </a:r>
            <a:r>
              <a:rPr lang="de-DE" altLang="de-DE" err="1">
                <a:latin typeface="Optima" panose="02000503060000020004" pitchFamily="2" charset="0"/>
                <a:ea typeface="Calibri" panose="020F0502020204030204" pitchFamily="34" charset="0"/>
                <a:cs typeface="Times New Roman" panose="02020603050405020304" pitchFamily="18" charset="0"/>
              </a:rPr>
              <a:t>average</a:t>
            </a:r>
            <a:r>
              <a:rPr lang="de-DE" altLang="de-DE">
                <a:latin typeface="Optima" panose="02000503060000020004" pitchFamily="2" charset="0"/>
                <a:ea typeface="Calibri" panose="020F0502020204030204" pitchFamily="34" charset="0"/>
                <a:cs typeface="Times New Roman" panose="02020603050405020304" pitchFamily="18" charset="0"/>
              </a:rPr>
              <a:t> </a:t>
            </a:r>
            <a:r>
              <a:rPr lang="de-DE" altLang="de-DE" err="1">
                <a:latin typeface="Optima" panose="02000503060000020004" pitchFamily="2" charset="0"/>
                <a:ea typeface="Calibri" panose="020F0502020204030204" pitchFamily="34" charset="0"/>
                <a:cs typeface="Times New Roman" panose="02020603050405020304" pitchFamily="18" charset="0"/>
              </a:rPr>
              <a:t>of</a:t>
            </a:r>
            <a:r>
              <a:rPr lang="de-DE" altLang="de-DE">
                <a:latin typeface="Optima" panose="02000503060000020004" pitchFamily="2" charset="0"/>
                <a:ea typeface="Calibri" panose="020F0502020204030204" pitchFamily="34" charset="0"/>
                <a:cs typeface="Times New Roman" panose="02020603050405020304" pitchFamily="18" charset="0"/>
              </a:rPr>
              <a:t> </a:t>
            </a:r>
            <a:r>
              <a:rPr lang="de-DE" altLang="de-DE" err="1">
                <a:latin typeface="Optima" panose="02000503060000020004" pitchFamily="2" charset="0"/>
                <a:ea typeface="Calibri" panose="020F0502020204030204" pitchFamily="34" charset="0"/>
                <a:cs typeface="Times New Roman" panose="02020603050405020304" pitchFamily="18" charset="0"/>
              </a:rPr>
              <a:t>the</a:t>
            </a:r>
            <a:r>
              <a:rPr lang="de-DE" altLang="de-DE">
                <a:latin typeface="Optima" panose="02000503060000020004" pitchFamily="2" charset="0"/>
                <a:ea typeface="Calibri" panose="020F0502020204030204" pitchFamily="34" charset="0"/>
                <a:cs typeface="Times New Roman" panose="02020603050405020304" pitchFamily="18" charset="0"/>
              </a:rPr>
              <a:t> </a:t>
            </a:r>
            <a:r>
              <a:rPr lang="de-DE" altLang="de-DE" err="1">
                <a:latin typeface="Optima" panose="02000503060000020004" pitchFamily="2" charset="0"/>
                <a:ea typeface="Calibri" panose="020F0502020204030204" pitchFamily="34" charset="0"/>
                <a:cs typeface="Times New Roman" panose="02020603050405020304" pitchFamily="18" charset="0"/>
              </a:rPr>
              <a:t>sequence</a:t>
            </a:r>
            <a:r>
              <a:rPr lang="de-DE" altLang="de-DE">
                <a:latin typeface="Optima" panose="02000503060000020004" pitchFamily="2" charset="0"/>
                <a:ea typeface="Calibri" panose="020F0502020204030204" pitchFamily="34" charset="0"/>
                <a:cs typeface="Times New Roman" panose="02020603050405020304" pitchFamily="18" charset="0"/>
              </a:rPr>
              <a:t> </a:t>
            </a:r>
            <a:r>
              <a:rPr lang="de-DE" altLang="de-DE" err="1">
                <a:latin typeface="Optima" panose="02000503060000020004" pitchFamily="2" charset="0"/>
                <a:ea typeface="Calibri" panose="020F0502020204030204" pitchFamily="34" charset="0"/>
                <a:cs typeface="Times New Roman" panose="02020603050405020304" pitchFamily="18" charset="0"/>
              </a:rPr>
              <a:t>of</a:t>
            </a:r>
            <a:r>
              <a:rPr lang="de-DE" altLang="de-DE">
                <a:latin typeface="Optima" panose="02000503060000020004" pitchFamily="2" charset="0"/>
                <a:ea typeface="Calibri" panose="020F0502020204030204" pitchFamily="34" charset="0"/>
                <a:cs typeface="Times New Roman" panose="02020603050405020304" pitchFamily="18" charset="0"/>
              </a:rPr>
              <a:t> </a:t>
            </a:r>
            <a:r>
              <a:rPr lang="de-DE" altLang="de-DE" err="1">
                <a:latin typeface="Optima" panose="02000503060000020004" pitchFamily="2" charset="0"/>
                <a:ea typeface="Calibri" panose="020F0502020204030204" pitchFamily="34" charset="0"/>
                <a:cs typeface="Times New Roman" panose="02020603050405020304" pitchFamily="18" charset="0"/>
              </a:rPr>
              <a:t>n</a:t>
            </a:r>
            <a:r>
              <a:rPr lang="de-DE" altLang="de-DE">
                <a:latin typeface="Optima" panose="02000503060000020004" pitchFamily="2" charset="0"/>
                <a:ea typeface="Calibri" panose="020F0502020204030204" pitchFamily="34" charset="0"/>
                <a:cs typeface="Times New Roman" panose="02020603050405020304" pitchFamily="18" charset="0"/>
              </a:rPr>
              <a:t> </a:t>
            </a:r>
            <a:r>
              <a:rPr lang="de-DE" altLang="de-DE" err="1">
                <a:latin typeface="Optima" panose="02000503060000020004" pitchFamily="2" charset="0"/>
                <a:ea typeface="Calibri" panose="020F0502020204030204" pitchFamily="34" charset="0"/>
                <a:cs typeface="Times New Roman" panose="02020603050405020304" pitchFamily="18" charset="0"/>
              </a:rPr>
              <a:t>values</a:t>
            </a:r>
            <a:r>
              <a:rPr lang="de-DE" altLang="de-DE">
                <a:latin typeface="Optima" panose="02000503060000020004" pitchFamily="2" charset="0"/>
                <a:ea typeface="Calibri" panose="020F0502020204030204" pitchFamily="34" charset="0"/>
                <a:cs typeface="Times New Roman" panose="02020603050405020304" pitchFamily="18" charset="0"/>
              </a:rPr>
              <a:t>):</a:t>
            </a:r>
            <a:endParaRPr lang="de-DE" altLang="de-DE" sz="1100">
              <a:latin typeface="Optima" panose="02000503060000020004" pitchFamily="2" charset="0"/>
            </a:endParaRPr>
          </a:p>
          <a:p>
            <a:endParaRPr lang="de-DE">
              <a:latin typeface="Optima" panose="02000503060000020004" pitchFamily="2" charset="0"/>
            </a:endParaRPr>
          </a:p>
          <a:p>
            <a:endParaRPr lang="de-DE">
              <a:latin typeface="Optima" panose="02000503060000020004" pitchFamily="2" charset="0"/>
            </a:endParaRPr>
          </a:p>
          <a:p>
            <a:r>
              <a:rPr lang="de-DE" altLang="de-DE">
                <a:latin typeface="Optima" panose="02000503060000020004" pitchFamily="2" charset="0"/>
                <a:ea typeface="Calibri" panose="020F0502020204030204" pitchFamily="34" charset="0"/>
                <a:cs typeface="Times New Roman" panose="02020603050405020304" pitchFamily="18" charset="0"/>
              </a:rPr>
              <a:t>Bis hin zum aktuellen Tag, zur aktuellen Beobachtung:</a:t>
            </a:r>
            <a:endParaRPr lang="de-DE" altLang="de-DE" sz="1100">
              <a:latin typeface="Optima" panose="02000503060000020004" pitchFamily="2" charset="0"/>
            </a:endParaRPr>
          </a:p>
          <a:p>
            <a:endParaRPr lang="de-DE">
              <a:latin typeface="Optima" panose="02000503060000020004" pitchFamily="2" charset="0"/>
            </a:endParaRPr>
          </a:p>
          <a:p>
            <a:r>
              <a:rPr lang="de-DE">
                <a:latin typeface="Optima" panose="02000503060000020004" pitchFamily="2" charset="0"/>
              </a:rPr>
              <a:t>Nachfolgend als:</a:t>
            </a:r>
          </a:p>
          <a:p>
            <a:endParaRPr lang="de-DE">
              <a:latin typeface="Optima" panose="02000503060000020004" pitchFamily="2" charset="0"/>
            </a:endParaRPr>
          </a:p>
          <a:p>
            <a:endParaRPr lang="de-DE">
              <a:latin typeface="Optima" panose="02000503060000020004" pitchFamily="2" charset="0"/>
            </a:endParaRPr>
          </a:p>
        </p:txBody>
      </p:sp>
      <p:pic>
        <p:nvPicPr>
          <p:cNvPr id="14" name="Grafik 28" descr="Ein Bild, das Zeichnung enthält.&#10;&#10;Automatisch generierte Beschreibung">
            <a:extLst>
              <a:ext uri="{FF2B5EF4-FFF2-40B4-BE49-F238E27FC236}">
                <a16:creationId xmlns:a16="http://schemas.microsoft.com/office/drawing/2014/main" id="{05240479-2566-FEB7-48DE-11110A942DFE}"/>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1211527" y="2949357"/>
            <a:ext cx="1485900" cy="355600"/>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29">
            <a:extLst>
              <a:ext uri="{FF2B5EF4-FFF2-40B4-BE49-F238E27FC236}">
                <a16:creationId xmlns:a16="http://schemas.microsoft.com/office/drawing/2014/main" id="{E8F43000-D5A7-CD96-E235-DA26BAF6334D}"/>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5763179" y="3543853"/>
            <a:ext cx="2519846" cy="618367"/>
          </a:xfrm>
          <a:prstGeom prst="rect">
            <a:avLst/>
          </a:prstGeom>
          <a:noFill/>
          <a:extLst>
            <a:ext uri="{909E8E84-426E-40DD-AFC4-6F175D3DCCD1}">
              <a14:hiddenFill xmlns:a14="http://schemas.microsoft.com/office/drawing/2010/main">
                <a:solidFill>
                  <a:srgbClr val="FFFFFF"/>
                </a:solidFill>
              </a14:hiddenFill>
            </a:ext>
          </a:extLst>
        </p:spPr>
      </p:pic>
      <p:pic>
        <p:nvPicPr>
          <p:cNvPr id="16" name="Grafik 30" descr="Ein Bild, das Objekt, Uhr enthält.&#10;&#10;Automatisch generierte Beschreibung">
            <a:extLst>
              <a:ext uri="{FF2B5EF4-FFF2-40B4-BE49-F238E27FC236}">
                <a16:creationId xmlns:a16="http://schemas.microsoft.com/office/drawing/2014/main" id="{7CC47255-D8C3-6FDD-C719-9368C33B3AF7}"/>
              </a:ext>
            </a:extLst>
          </p:cNvPr>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2209800" y="4018048"/>
            <a:ext cx="295910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944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fontScale="90000"/>
          </a:bodyPr>
          <a:lstStyle/>
          <a:p>
            <a:r>
              <a:rPr lang="de-DE" sz="2400" b="1" dirty="0">
                <a:latin typeface="Optima" panose="02000503060000020004" pitchFamily="2" charset="0"/>
              </a:rPr>
              <a:t>4) Verschiedene Arten von Zeitreihenanalysen</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EMA</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14</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9F439BE7-0B2D-CC77-67C0-ACC468FFA4D9}"/>
              </a:ext>
            </a:extLst>
          </p:cNvPr>
          <p:cNvSpPr txBox="1"/>
          <p:nvPr/>
        </p:nvSpPr>
        <p:spPr>
          <a:xfrm>
            <a:off x="267030" y="1398203"/>
            <a:ext cx="11847969" cy="5078313"/>
          </a:xfrm>
          <a:prstGeom prst="rect">
            <a:avLst/>
          </a:prstGeom>
          <a:noFill/>
        </p:spPr>
        <p:txBody>
          <a:bodyPr wrap="square" rtlCol="0">
            <a:spAutoFit/>
          </a:bodyPr>
          <a:lstStyle/>
          <a:p>
            <a:r>
              <a:rPr lang="de-DE" dirty="0">
                <a:latin typeface="Optima" panose="02000503060000020004" pitchFamily="2" charset="0"/>
              </a:rPr>
              <a:t>EMA gewichtet die aktuelleren Beobachtungen im Durchschnitt mehr, als die deutlich weiter zurückliegenden und wird daher auch als Standard herangezogen. Es wird mehr auf die aktuellen Preisänderungen reagiert, um den aktuellen Trend besser abbilden zu können.</a:t>
            </a:r>
          </a:p>
          <a:p>
            <a:r>
              <a:rPr lang="de-DE" dirty="0">
                <a:latin typeface="Optima" panose="02000503060000020004" pitchFamily="2" charset="0"/>
              </a:rPr>
              <a:t>Die Reaktion des EMAs ist direkt proportional zum Datensatz. </a:t>
            </a:r>
          </a:p>
          <a:p>
            <a:r>
              <a:rPr lang="de-DE" altLang="de-DE" dirty="0">
                <a:latin typeface="Optima" panose="02000503060000020004" pitchFamily="2" charset="0"/>
              </a:rPr>
              <a:t>Hier die Formel für die Berechnung des EMA:</a:t>
            </a:r>
          </a:p>
          <a:p>
            <a:endParaRPr lang="de-DE" altLang="de-DE" dirty="0">
              <a:latin typeface="Optima" panose="02000503060000020004" pitchFamily="2" charset="0"/>
            </a:endParaRPr>
          </a:p>
          <a:p>
            <a:endParaRPr lang="de-DE" altLang="de-DE" dirty="0">
              <a:latin typeface="Optima" panose="02000503060000020004" pitchFamily="2" charset="0"/>
            </a:endParaRPr>
          </a:p>
          <a:p>
            <a:endParaRPr lang="de-DE" altLang="de-DE" dirty="0">
              <a:latin typeface="Optima" panose="02000503060000020004" pitchFamily="2" charset="0"/>
            </a:endParaRPr>
          </a:p>
          <a:p>
            <a:endParaRPr lang="de-DE" altLang="de-DE" dirty="0">
              <a:latin typeface="Optima" panose="02000503060000020004" pitchFamily="2" charset="0"/>
            </a:endParaRPr>
          </a:p>
          <a:p>
            <a:pPr lvl="0" eaLnBrk="0" fontAlgn="base" hangingPunct="0">
              <a:spcBef>
                <a:spcPct val="0"/>
              </a:spcBef>
              <a:spcAft>
                <a:spcPct val="0"/>
              </a:spcAft>
            </a:pPr>
            <a:endParaRPr lang="de-DE" altLang="de-DE" dirty="0">
              <a:latin typeface="Optima" panose="02000503060000020004" pitchFamily="2" charset="0"/>
            </a:endParaRPr>
          </a:p>
          <a:p>
            <a:pPr lvl="0" eaLnBrk="0" fontAlgn="base" hangingPunct="0">
              <a:spcBef>
                <a:spcPct val="0"/>
              </a:spcBef>
              <a:spcAft>
                <a:spcPct val="0"/>
              </a:spcAft>
            </a:pPr>
            <a:r>
              <a:rPr lang="de-DE" altLang="de-DE" dirty="0">
                <a:latin typeface="Optima" panose="02000503060000020004" pitchFamily="2" charset="0"/>
              </a:rPr>
              <a:t>Wobei gilt:</a:t>
            </a:r>
          </a:p>
          <a:p>
            <a:pPr lvl="0" eaLnBrk="0" fontAlgn="base" hangingPunct="0">
              <a:spcBef>
                <a:spcPct val="0"/>
              </a:spcBef>
              <a:spcAft>
                <a:spcPct val="0"/>
              </a:spcAft>
            </a:pPr>
            <a:r>
              <a:rPr lang="de-DE" altLang="de-DE" dirty="0">
                <a:latin typeface="Optima" panose="02000503060000020004" pitchFamily="2" charset="0"/>
              </a:rPr>
              <a:t>SF = „</a:t>
            </a:r>
            <a:r>
              <a:rPr lang="de-DE" altLang="de-DE" dirty="0" err="1">
                <a:latin typeface="Optima" panose="02000503060000020004" pitchFamily="2" charset="0"/>
              </a:rPr>
              <a:t>smoothing</a:t>
            </a:r>
            <a:r>
              <a:rPr lang="de-DE" altLang="de-DE" dirty="0">
                <a:latin typeface="Optima" panose="02000503060000020004" pitchFamily="2" charset="0"/>
              </a:rPr>
              <a:t> </a:t>
            </a:r>
            <a:r>
              <a:rPr lang="de-DE" altLang="de-DE" dirty="0" err="1">
                <a:latin typeface="Optima" panose="02000503060000020004" pitchFamily="2" charset="0"/>
              </a:rPr>
              <a:t>factor</a:t>
            </a:r>
            <a:r>
              <a:rPr lang="de-DE" altLang="de-DE" dirty="0">
                <a:latin typeface="Optima" panose="02000503060000020004" pitchFamily="2" charset="0"/>
              </a:rPr>
              <a:t>“ = exponentieller Gewichtungsfaktor oder auch Glättungsfaktor</a:t>
            </a:r>
            <a:br>
              <a:rPr lang="de-DE" altLang="de-DE" dirty="0">
                <a:latin typeface="Optima" panose="02000503060000020004" pitchFamily="2" charset="0"/>
              </a:rPr>
            </a:br>
            <a:r>
              <a:rPr lang="de-DE" altLang="de-DE" dirty="0">
                <a:latin typeface="Optima" panose="02000503060000020004" pitchFamily="2" charset="0"/>
              </a:rPr>
              <a:t>C = Close</a:t>
            </a:r>
            <a:br>
              <a:rPr lang="de-DE" altLang="de-DE" dirty="0">
                <a:latin typeface="Optima" panose="02000503060000020004" pitchFamily="2" charset="0"/>
              </a:rPr>
            </a:br>
            <a:r>
              <a:rPr lang="de-DE" altLang="de-DE" dirty="0" err="1">
                <a:latin typeface="Optima" panose="02000503060000020004" pitchFamily="2" charset="0"/>
              </a:rPr>
              <a:t>n</a:t>
            </a:r>
            <a:r>
              <a:rPr lang="de-DE" altLang="de-DE" dirty="0">
                <a:latin typeface="Optima" panose="02000503060000020004" pitchFamily="2" charset="0"/>
              </a:rPr>
              <a:t> = Anzahl der Perioden</a:t>
            </a:r>
          </a:p>
          <a:p>
            <a:pPr lvl="0" eaLnBrk="0" fontAlgn="base" hangingPunct="0">
              <a:spcBef>
                <a:spcPct val="0"/>
              </a:spcBef>
              <a:spcAft>
                <a:spcPct val="0"/>
              </a:spcAft>
            </a:pPr>
            <a:endParaRPr lang="de-DE" altLang="de-DE" dirty="0">
              <a:latin typeface="Optima" panose="02000503060000020004" pitchFamily="2" charset="0"/>
            </a:endParaRPr>
          </a:p>
          <a:p>
            <a:r>
              <a:rPr lang="de-DE" altLang="de-DE" dirty="0">
                <a:latin typeface="Optima" panose="02000503060000020004" pitchFamily="2" charset="0"/>
              </a:rPr>
              <a:t>Für den allerersten Tag der Zeitreihe, t = 1, gilt:</a:t>
            </a:r>
            <a:br>
              <a:rPr lang="de-DE" altLang="de-DE" dirty="0">
                <a:latin typeface="Optima" panose="02000503060000020004" pitchFamily="2" charset="0"/>
              </a:rPr>
            </a:br>
            <a:r>
              <a:rPr lang="de-DE" altLang="de-DE" dirty="0">
                <a:latin typeface="Optima" panose="02000503060000020004" pitchFamily="2" charset="0"/>
              </a:rPr>
              <a:t>Für alle weiteren Folgeperioden, also t &gt; 1, gilt dann:</a:t>
            </a:r>
            <a:endParaRPr lang="de-DE" dirty="0">
              <a:latin typeface="Optima" panose="02000503060000020004" pitchFamily="2" charset="0"/>
            </a:endParaRPr>
          </a:p>
          <a:p>
            <a:endParaRPr lang="de-DE" dirty="0">
              <a:latin typeface="Optima" panose="02000503060000020004" pitchFamily="2" charset="0"/>
            </a:endParaRPr>
          </a:p>
        </p:txBody>
      </p:sp>
      <p:pic>
        <p:nvPicPr>
          <p:cNvPr id="12" name="Grafik 15" descr="Ein Bild, das Text enthält.&#10;&#10;Automatisch generierte Beschreibung">
            <a:extLst>
              <a:ext uri="{FF2B5EF4-FFF2-40B4-BE49-F238E27FC236}">
                <a16:creationId xmlns:a16="http://schemas.microsoft.com/office/drawing/2014/main" id="{93963E89-C623-44EA-778D-9F35850A0F5B}"/>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5288863" y="2659627"/>
            <a:ext cx="4229100" cy="1701800"/>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14">
            <a:extLst>
              <a:ext uri="{FF2B5EF4-FFF2-40B4-BE49-F238E27FC236}">
                <a16:creationId xmlns:a16="http://schemas.microsoft.com/office/drawing/2014/main" id="{ADBE6409-1DC7-E7C7-562B-07F0218CE9EC}"/>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4954258" y="5381551"/>
            <a:ext cx="5753100" cy="48260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a:extLst>
              <a:ext uri="{FF2B5EF4-FFF2-40B4-BE49-F238E27FC236}">
                <a16:creationId xmlns:a16="http://schemas.microsoft.com/office/drawing/2014/main" id="{5E64F09F-2D76-3071-BDC2-BAFB22C394E5}"/>
              </a:ext>
            </a:extLst>
          </p:cNvPr>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5650813" y="5735236"/>
            <a:ext cx="35052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835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fontScale="90000"/>
          </a:bodyPr>
          <a:lstStyle/>
          <a:p>
            <a:r>
              <a:rPr lang="de-DE" sz="2400" b="1" dirty="0">
                <a:latin typeface="Optima" panose="02000503060000020004" pitchFamily="2" charset="0"/>
              </a:rPr>
              <a:t>4) Verschiedene Arten von Zeitreihenanalysen</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AR Modelle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15</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71AE1BB1-01B9-A0B4-2CB5-BECB93622865}"/>
              </a:ext>
            </a:extLst>
          </p:cNvPr>
          <p:cNvSpPr txBox="1"/>
          <p:nvPr/>
        </p:nvSpPr>
        <p:spPr>
          <a:xfrm>
            <a:off x="267030" y="1461383"/>
            <a:ext cx="11847969" cy="3416320"/>
          </a:xfrm>
          <a:prstGeom prst="rect">
            <a:avLst/>
          </a:prstGeom>
          <a:noFill/>
        </p:spPr>
        <p:txBody>
          <a:bodyPr wrap="square" rtlCol="0">
            <a:spAutoFit/>
          </a:bodyPr>
          <a:lstStyle/>
          <a:p>
            <a:pPr lvl="0" eaLnBrk="0" fontAlgn="base" hangingPunct="0">
              <a:spcBef>
                <a:spcPct val="0"/>
              </a:spcBef>
              <a:spcAft>
                <a:spcPct val="0"/>
              </a:spcAft>
            </a:pPr>
            <a:r>
              <a:rPr lang="de-DE" altLang="de-DE" dirty="0">
                <a:latin typeface="Optima" panose="02000503060000020004" pitchFamily="2" charset="0"/>
                <a:ea typeface="Calibri" panose="020F0502020204030204" pitchFamily="34" charset="0"/>
                <a:cs typeface="Times New Roman" panose="02020603050405020304" pitchFamily="18" charset="0"/>
              </a:rPr>
              <a:t>Bezieht als Funktion die Vergangenheitswerte mit ein, doch die Schwierigkeit liegt darin, wie viele miteinbezogen werden sollten:</a:t>
            </a:r>
          </a:p>
          <a:p>
            <a:pPr lvl="0" eaLnBrk="0" fontAlgn="base" hangingPunct="0">
              <a:spcBef>
                <a:spcPct val="0"/>
              </a:spcBef>
              <a:spcAft>
                <a:spcPct val="0"/>
              </a:spcAft>
            </a:pPr>
            <a:endParaRPr lang="de-DE" altLang="de-DE" dirty="0">
              <a:latin typeface="Optima" panose="02000503060000020004" pitchFamily="2" charset="0"/>
              <a:ea typeface="Calibri" panose="020F0502020204030204" pitchFamily="34" charset="0"/>
              <a:cs typeface="Times New Roman" panose="02020603050405020304" pitchFamily="18" charset="0"/>
            </a:endParaRPr>
          </a:p>
          <a:p>
            <a:pPr lvl="0" eaLnBrk="0" fontAlgn="base" hangingPunct="0">
              <a:spcBef>
                <a:spcPct val="0"/>
              </a:spcBef>
              <a:spcAft>
                <a:spcPct val="0"/>
              </a:spcAft>
            </a:pPr>
            <a:r>
              <a:rPr lang="de-DE" altLang="de-DE" dirty="0">
                <a:latin typeface="Optima" panose="02000503060000020004" pitchFamily="2" charset="0"/>
                <a:ea typeface="Calibri" panose="020F0502020204030204" pitchFamily="34" charset="0"/>
                <a:cs typeface="Times New Roman" panose="02020603050405020304" pitchFamily="18" charset="0"/>
              </a:rPr>
              <a:t>Im Folgenden sollen einige Beispiele zu Notation und zur Berechnung gegeben werden:</a:t>
            </a:r>
            <a:endParaRPr lang="de-DE" altLang="de-DE" dirty="0">
              <a:latin typeface="Optima" panose="02000503060000020004" pitchFamily="2" charset="0"/>
            </a:endParaRPr>
          </a:p>
          <a:p>
            <a:pPr lvl="0" eaLnBrk="0" fontAlgn="base" hangingPunct="0">
              <a:spcBef>
                <a:spcPct val="0"/>
              </a:spcBef>
              <a:spcAft>
                <a:spcPct val="0"/>
              </a:spcAft>
            </a:pPr>
            <a:r>
              <a:rPr lang="de-DE" altLang="de-DE" dirty="0">
                <a:latin typeface="Optima" panose="02000503060000020004" pitchFamily="2" charset="0"/>
                <a:ea typeface="Calibri" panose="020F0502020204030204" pitchFamily="34" charset="0"/>
                <a:cs typeface="Times New Roman" panose="02020603050405020304" pitchFamily="18" charset="0"/>
              </a:rPr>
              <a:t>AR(p): Es werden p Vergangenheitswerte miteinbezogen</a:t>
            </a:r>
            <a:endParaRPr lang="de-DE" altLang="de-DE" dirty="0">
              <a:latin typeface="Optima" panose="02000503060000020004" pitchFamily="2" charset="0"/>
            </a:endParaRPr>
          </a:p>
          <a:p>
            <a:pPr lvl="0" eaLnBrk="0" fontAlgn="base" hangingPunct="0">
              <a:spcBef>
                <a:spcPct val="0"/>
              </a:spcBef>
              <a:spcAft>
                <a:spcPct val="0"/>
              </a:spcAft>
            </a:pPr>
            <a:r>
              <a:rPr lang="de-DE" altLang="de-DE" dirty="0">
                <a:latin typeface="Optima" panose="02000503060000020004" pitchFamily="2" charset="0"/>
                <a:ea typeface="Calibri" panose="020F0502020204030204" pitchFamily="34" charset="0"/>
                <a:cs typeface="Times New Roman" panose="02020603050405020304" pitchFamily="18" charset="0"/>
              </a:rPr>
              <a:t>AR(1):                              (Es wird ein Vergangenheitswert mitberechnet)</a:t>
            </a:r>
            <a:endParaRPr lang="de-DE" altLang="de-DE" dirty="0">
              <a:latin typeface="Optima" panose="02000503060000020004" pitchFamily="2" charset="0"/>
            </a:endParaRPr>
          </a:p>
          <a:p>
            <a:pPr lvl="0" eaLnBrk="0" fontAlgn="base" hangingPunct="0">
              <a:spcBef>
                <a:spcPct val="0"/>
              </a:spcBef>
              <a:spcAft>
                <a:spcPct val="0"/>
              </a:spcAft>
            </a:pPr>
            <a:endParaRPr lang="de-DE" altLang="de-DE" dirty="0">
              <a:latin typeface="Optima" panose="02000503060000020004" pitchFamily="2" charset="0"/>
              <a:ea typeface="Calibri" panose="020F0502020204030204" pitchFamily="34" charset="0"/>
              <a:cs typeface="Times New Roman" panose="02020603050405020304" pitchFamily="18" charset="0"/>
            </a:endParaRPr>
          </a:p>
          <a:p>
            <a:pPr lvl="0" eaLnBrk="0" fontAlgn="base" hangingPunct="0">
              <a:spcBef>
                <a:spcPct val="0"/>
              </a:spcBef>
              <a:spcAft>
                <a:spcPct val="0"/>
              </a:spcAft>
            </a:pPr>
            <a:r>
              <a:rPr lang="de-DE" altLang="de-DE" dirty="0">
                <a:latin typeface="Optima" panose="02000503060000020004" pitchFamily="2" charset="0"/>
                <a:ea typeface="Calibri" panose="020F0502020204030204" pitchFamily="34" charset="0"/>
                <a:cs typeface="Times New Roman" panose="02020603050405020304" pitchFamily="18" charset="0"/>
              </a:rPr>
              <a:t>In den meisten Fällen liegt jedoch nur eine Korrelation zu den letzten 4-5 Vergangenheitswerten vor, sodass meist ein AR(4) oder AR(5) Modell verwendet wird. </a:t>
            </a:r>
            <a:endParaRPr lang="de-DE" altLang="de-DE" dirty="0">
              <a:latin typeface="Optima" panose="02000503060000020004" pitchFamily="2" charset="0"/>
            </a:endParaRPr>
          </a:p>
          <a:p>
            <a:endParaRPr lang="de-DE" altLang="de-DE" dirty="0">
              <a:latin typeface="Optima" panose="02000503060000020004" pitchFamily="2" charset="0"/>
            </a:endParaRPr>
          </a:p>
          <a:p>
            <a:r>
              <a:rPr lang="de-DE" altLang="de-DE" dirty="0">
                <a:latin typeface="Optima" panose="02000503060000020004" pitchFamily="2" charset="0"/>
              </a:rPr>
              <a:t>Die allgemeine Formel lautet wie folgt:</a:t>
            </a:r>
          </a:p>
          <a:p>
            <a:endParaRPr lang="de-DE" altLang="de-DE" dirty="0">
              <a:latin typeface="Optima" panose="02000503060000020004" pitchFamily="2" charset="0"/>
            </a:endParaRPr>
          </a:p>
        </p:txBody>
      </p:sp>
      <p:pic>
        <p:nvPicPr>
          <p:cNvPr id="12" name="Grafik 11" descr="Ein Bild, das Objekt, Uhr enthält.&#10;&#10;Automatisch generierte Beschreibung">
            <a:extLst>
              <a:ext uri="{FF2B5EF4-FFF2-40B4-BE49-F238E27FC236}">
                <a16:creationId xmlns:a16="http://schemas.microsoft.com/office/drawing/2014/main" id="{4FC78684-D48A-17AA-1F27-710C5484425E}"/>
              </a:ext>
            </a:extLst>
          </p:cNvPr>
          <p:cNvPicPr>
            <a:picLocks noChangeAspect="1"/>
          </p:cNvPicPr>
          <p:nvPr/>
        </p:nvPicPr>
        <p:blipFill>
          <a:blip r:embed="rId4"/>
          <a:stretch>
            <a:fillRect/>
          </a:stretch>
        </p:blipFill>
        <p:spPr>
          <a:xfrm>
            <a:off x="1149045" y="1777235"/>
            <a:ext cx="2857500" cy="406400"/>
          </a:xfrm>
          <a:prstGeom prst="rect">
            <a:avLst/>
          </a:prstGeom>
        </p:spPr>
      </p:pic>
      <p:pic>
        <p:nvPicPr>
          <p:cNvPr id="13" name="Grafik 12">
            <a:extLst>
              <a:ext uri="{FF2B5EF4-FFF2-40B4-BE49-F238E27FC236}">
                <a16:creationId xmlns:a16="http://schemas.microsoft.com/office/drawing/2014/main" id="{7F671F02-0E04-4887-0159-082F710E2855}"/>
              </a:ext>
            </a:extLst>
          </p:cNvPr>
          <p:cNvPicPr>
            <a:picLocks noChangeAspect="1"/>
          </p:cNvPicPr>
          <p:nvPr/>
        </p:nvPicPr>
        <p:blipFill>
          <a:blip r:embed="rId5"/>
          <a:stretch>
            <a:fillRect/>
          </a:stretch>
        </p:blipFill>
        <p:spPr>
          <a:xfrm>
            <a:off x="4274072" y="4227142"/>
            <a:ext cx="4533900" cy="393700"/>
          </a:xfrm>
          <a:prstGeom prst="rect">
            <a:avLst/>
          </a:prstGeom>
        </p:spPr>
      </p:pic>
      <p:pic>
        <p:nvPicPr>
          <p:cNvPr id="14" name="Grafik 13" descr="Ein Bild, das Objekt, Uhr enthält.&#10;&#10;Automatisch generierte Beschreibung">
            <a:extLst>
              <a:ext uri="{FF2B5EF4-FFF2-40B4-BE49-F238E27FC236}">
                <a16:creationId xmlns:a16="http://schemas.microsoft.com/office/drawing/2014/main" id="{7A6A966E-C9A2-1598-869E-4574B3EBF396}"/>
              </a:ext>
            </a:extLst>
          </p:cNvPr>
          <p:cNvPicPr>
            <a:picLocks noChangeAspect="1"/>
          </p:cNvPicPr>
          <p:nvPr/>
        </p:nvPicPr>
        <p:blipFill>
          <a:blip r:embed="rId6"/>
          <a:stretch>
            <a:fillRect/>
          </a:stretch>
        </p:blipFill>
        <p:spPr>
          <a:xfrm>
            <a:off x="1015695" y="2918060"/>
            <a:ext cx="1371600" cy="406400"/>
          </a:xfrm>
          <a:prstGeom prst="rect">
            <a:avLst/>
          </a:prstGeom>
        </p:spPr>
      </p:pic>
    </p:spTree>
    <p:extLst>
      <p:ext uri="{BB962C8B-B14F-4D97-AF65-F5344CB8AC3E}">
        <p14:creationId xmlns:p14="http://schemas.microsoft.com/office/powerpoint/2010/main" val="132032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fontScale="90000"/>
          </a:bodyPr>
          <a:lstStyle/>
          <a:p>
            <a:r>
              <a:rPr lang="de-DE" sz="2400" b="1" dirty="0">
                <a:latin typeface="Optima" panose="02000503060000020004" pitchFamily="2" charset="0"/>
              </a:rPr>
              <a:t>4) Verschiedene Arten von Zeitreihenanalysen</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MA Modelle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16</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C247C88D-7473-465E-82FB-A4F9E5FC923C}"/>
              </a:ext>
            </a:extLst>
          </p:cNvPr>
          <p:cNvSpPr txBox="1"/>
          <p:nvPr/>
        </p:nvSpPr>
        <p:spPr>
          <a:xfrm>
            <a:off x="267030" y="1323543"/>
            <a:ext cx="11847969" cy="3416320"/>
          </a:xfrm>
          <a:prstGeom prst="rect">
            <a:avLst/>
          </a:prstGeom>
          <a:noFill/>
        </p:spPr>
        <p:txBody>
          <a:bodyPr wrap="square" rtlCol="0">
            <a:spAutoFit/>
          </a:bodyPr>
          <a:lstStyle/>
          <a:p>
            <a:endParaRPr lang="de-DE" altLang="de-DE">
              <a:latin typeface="Optima" panose="02000503060000020004" pitchFamily="2" charset="0"/>
            </a:endParaRPr>
          </a:p>
          <a:p>
            <a:r>
              <a:rPr lang="de-DE" altLang="de-DE">
                <a:latin typeface="Optima" panose="02000503060000020004" pitchFamily="2" charset="0"/>
                <a:ea typeface="Calibri" panose="020F0502020204030204" pitchFamily="34" charset="0"/>
                <a:cs typeface="Times New Roman" panose="02020603050405020304" pitchFamily="18" charset="0"/>
              </a:rPr>
              <a:t>MA Modelle verwenden im Gegensatz zu den vorher betrachteten AR Modellen die Error Terms, also die Fehlerwerte (Differenz) zwischen den geschätzten historischen Werten zu den tatsächlichen historischen Werten und verwendet diese zur Berechnung der aktuellen geschätzten Werten.</a:t>
            </a:r>
            <a:endParaRPr lang="de-DE" altLang="de-DE" sz="1100">
              <a:latin typeface="Optima" panose="02000503060000020004" pitchFamily="2" charset="0"/>
            </a:endParaRPr>
          </a:p>
          <a:p>
            <a:endParaRPr lang="de-DE" altLang="de-DE">
              <a:latin typeface="Optima" panose="02000503060000020004" pitchFamily="2" charset="0"/>
            </a:endParaRPr>
          </a:p>
          <a:p>
            <a:r>
              <a:rPr lang="de-DE" altLang="de-DE">
                <a:latin typeface="Optima" panose="02000503060000020004" pitchFamily="2" charset="0"/>
              </a:rPr>
              <a:t>Die allgemeine Formulierung: </a:t>
            </a:r>
          </a:p>
          <a:p>
            <a:endParaRPr lang="de-DE" altLang="de-DE">
              <a:latin typeface="Optima" panose="02000503060000020004" pitchFamily="2" charset="0"/>
            </a:endParaRPr>
          </a:p>
          <a:p>
            <a:endParaRPr lang="de-DE" altLang="de-DE">
              <a:latin typeface="Optima" panose="02000503060000020004" pitchFamily="2" charset="0"/>
            </a:endParaRPr>
          </a:p>
          <a:p>
            <a:r>
              <a:rPr lang="de-DE" altLang="de-DE">
                <a:latin typeface="Optima" panose="02000503060000020004" pitchFamily="2" charset="0"/>
              </a:rPr>
              <a:t>Das MA(</a:t>
            </a:r>
            <a:r>
              <a:rPr lang="de-DE" altLang="de-DE" err="1">
                <a:latin typeface="Optima" panose="02000503060000020004" pitchFamily="2" charset="0"/>
              </a:rPr>
              <a:t>q</a:t>
            </a:r>
            <a:r>
              <a:rPr lang="de-DE" altLang="de-DE">
                <a:latin typeface="Optima" panose="02000503060000020004" pitchFamily="2" charset="0"/>
              </a:rPr>
              <a:t>) Modell:</a:t>
            </a:r>
          </a:p>
          <a:p>
            <a:endParaRPr lang="de-DE">
              <a:latin typeface="Optima" panose="02000503060000020004" pitchFamily="2" charset="0"/>
            </a:endParaRPr>
          </a:p>
          <a:p>
            <a:endParaRPr lang="de-DE">
              <a:latin typeface="Optima" panose="02000503060000020004" pitchFamily="2" charset="0"/>
            </a:endParaRPr>
          </a:p>
          <a:p>
            <a:endParaRPr lang="de-DE">
              <a:latin typeface="Optima" panose="02000503060000020004" pitchFamily="2" charset="0"/>
            </a:endParaRPr>
          </a:p>
        </p:txBody>
      </p:sp>
      <p:pic>
        <p:nvPicPr>
          <p:cNvPr id="18" name="Grafik 17" descr="Ein Bild, das Text enthält.&#10;&#10;Automatisch generierte Beschreibung">
            <a:extLst>
              <a:ext uri="{FF2B5EF4-FFF2-40B4-BE49-F238E27FC236}">
                <a16:creationId xmlns:a16="http://schemas.microsoft.com/office/drawing/2014/main" id="{CDBE8482-65CD-E48E-C718-98C0A9CDFA24}"/>
              </a:ext>
            </a:extLst>
          </p:cNvPr>
          <p:cNvPicPr>
            <a:picLocks noChangeAspect="1"/>
          </p:cNvPicPr>
          <p:nvPr/>
        </p:nvPicPr>
        <p:blipFill>
          <a:blip r:embed="rId4"/>
          <a:stretch>
            <a:fillRect/>
          </a:stretch>
        </p:blipFill>
        <p:spPr>
          <a:xfrm>
            <a:off x="3340100" y="2725555"/>
            <a:ext cx="2374900" cy="330200"/>
          </a:xfrm>
          <a:prstGeom prst="rect">
            <a:avLst/>
          </a:prstGeom>
        </p:spPr>
      </p:pic>
      <p:pic>
        <p:nvPicPr>
          <p:cNvPr id="19" name="Grafik 18">
            <a:extLst>
              <a:ext uri="{FF2B5EF4-FFF2-40B4-BE49-F238E27FC236}">
                <a16:creationId xmlns:a16="http://schemas.microsoft.com/office/drawing/2014/main" id="{7D1E0B96-4567-19EB-C1F9-80BD691C2741}"/>
              </a:ext>
            </a:extLst>
          </p:cNvPr>
          <p:cNvPicPr>
            <a:picLocks noChangeAspect="1"/>
          </p:cNvPicPr>
          <p:nvPr/>
        </p:nvPicPr>
        <p:blipFill>
          <a:blip r:embed="rId5"/>
          <a:stretch>
            <a:fillRect/>
          </a:stretch>
        </p:blipFill>
        <p:spPr>
          <a:xfrm>
            <a:off x="2330450" y="3461039"/>
            <a:ext cx="4394200" cy="482600"/>
          </a:xfrm>
          <a:prstGeom prst="rect">
            <a:avLst/>
          </a:prstGeom>
        </p:spPr>
      </p:pic>
      <p:pic>
        <p:nvPicPr>
          <p:cNvPr id="20" name="Grafik 19">
            <a:extLst>
              <a:ext uri="{FF2B5EF4-FFF2-40B4-BE49-F238E27FC236}">
                <a16:creationId xmlns:a16="http://schemas.microsoft.com/office/drawing/2014/main" id="{1277E3DA-DE22-C380-E36B-1209D0306F16}"/>
              </a:ext>
            </a:extLst>
          </p:cNvPr>
          <p:cNvPicPr>
            <a:picLocks noChangeAspect="1"/>
          </p:cNvPicPr>
          <p:nvPr/>
        </p:nvPicPr>
        <p:blipFill>
          <a:blip r:embed="rId6"/>
          <a:stretch>
            <a:fillRect/>
          </a:stretch>
        </p:blipFill>
        <p:spPr>
          <a:xfrm>
            <a:off x="6191014" y="4125417"/>
            <a:ext cx="4546600" cy="533400"/>
          </a:xfrm>
          <a:prstGeom prst="rect">
            <a:avLst/>
          </a:prstGeom>
        </p:spPr>
      </p:pic>
    </p:spTree>
    <p:extLst>
      <p:ext uri="{BB962C8B-B14F-4D97-AF65-F5344CB8AC3E}">
        <p14:creationId xmlns:p14="http://schemas.microsoft.com/office/powerpoint/2010/main" val="1208091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fontScale="90000"/>
          </a:bodyPr>
          <a:lstStyle/>
          <a:p>
            <a:r>
              <a:rPr lang="de-DE" sz="2400" b="1" dirty="0">
                <a:latin typeface="Optima" panose="02000503060000020004" pitchFamily="2" charset="0"/>
              </a:rPr>
              <a:t>4) Verschiedene Arten von Zeitreihenanalysen</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ARMA Modelle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17</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A7555062-2946-F011-89EC-68C40D9E50B6}"/>
              </a:ext>
            </a:extLst>
          </p:cNvPr>
          <p:cNvSpPr txBox="1"/>
          <p:nvPr/>
        </p:nvSpPr>
        <p:spPr>
          <a:xfrm>
            <a:off x="267030" y="1216537"/>
            <a:ext cx="11847969" cy="2862322"/>
          </a:xfrm>
          <a:prstGeom prst="rect">
            <a:avLst/>
          </a:prstGeom>
          <a:noFill/>
        </p:spPr>
        <p:txBody>
          <a:bodyPr wrap="square" rtlCol="0">
            <a:spAutoFit/>
          </a:bodyPr>
          <a:lstStyle/>
          <a:p>
            <a:endParaRPr lang="de-DE" altLang="de-DE">
              <a:latin typeface="Optima" panose="02000503060000020004" pitchFamily="2" charset="0"/>
            </a:endParaRPr>
          </a:p>
          <a:p>
            <a:r>
              <a:rPr lang="de-DE" altLang="de-DE">
                <a:latin typeface="Optima" panose="02000503060000020004" pitchFamily="2" charset="0"/>
                <a:ea typeface="Calibri" panose="020F0502020204030204" pitchFamily="34" charset="0"/>
                <a:cs typeface="Times New Roman" panose="02020603050405020304" pitchFamily="18" charset="0"/>
              </a:rPr>
              <a:t>Kombination aus AR und MA Modell, da diese als Mix manchmal am besten die Zeitreihe charakterisieren. Es wird von ARMA(</a:t>
            </a:r>
            <a:r>
              <a:rPr lang="de-DE" altLang="de-DE" err="1">
                <a:latin typeface="Optima" panose="02000503060000020004" pitchFamily="2" charset="0"/>
                <a:ea typeface="Calibri" panose="020F0502020204030204" pitchFamily="34" charset="0"/>
                <a:cs typeface="Times New Roman" panose="02020603050405020304" pitchFamily="18" charset="0"/>
              </a:rPr>
              <a:t>p,q</a:t>
            </a:r>
            <a:r>
              <a:rPr lang="de-DE" altLang="de-DE">
                <a:latin typeface="Optima" panose="02000503060000020004" pitchFamily="2" charset="0"/>
                <a:ea typeface="Calibri" panose="020F0502020204030204" pitchFamily="34" charset="0"/>
                <a:cs typeface="Times New Roman" panose="02020603050405020304" pitchFamily="18" charset="0"/>
              </a:rPr>
              <a:t>) Modellen gesprochen.</a:t>
            </a:r>
            <a:endParaRPr lang="de-DE" altLang="de-DE" sz="2800">
              <a:latin typeface="Optima" panose="02000503060000020004" pitchFamily="2" charset="0"/>
            </a:endParaRPr>
          </a:p>
          <a:p>
            <a:endParaRPr lang="de-DE" altLang="de-DE">
              <a:latin typeface="Optima" panose="02000503060000020004" pitchFamily="2" charset="0"/>
            </a:endParaRPr>
          </a:p>
          <a:p>
            <a:endParaRPr lang="de-DE" altLang="de-DE">
              <a:latin typeface="Optima" panose="02000503060000020004" pitchFamily="2" charset="0"/>
            </a:endParaRPr>
          </a:p>
          <a:p>
            <a:endParaRPr lang="de-DE" altLang="de-DE">
              <a:latin typeface="Optima" panose="02000503060000020004" pitchFamily="2" charset="0"/>
            </a:endParaRPr>
          </a:p>
          <a:p>
            <a:r>
              <a:rPr lang="de-DE" altLang="de-DE">
                <a:latin typeface="Optima" panose="02000503060000020004" pitchFamily="2" charset="0"/>
              </a:rPr>
              <a:t>Allgemeine Formulierung:</a:t>
            </a:r>
          </a:p>
          <a:p>
            <a:endParaRPr lang="de-DE">
              <a:latin typeface="Optima" panose="02000503060000020004" pitchFamily="2" charset="0"/>
            </a:endParaRPr>
          </a:p>
          <a:p>
            <a:endParaRPr lang="de-DE">
              <a:latin typeface="Optima" panose="02000503060000020004" pitchFamily="2" charset="0"/>
            </a:endParaRPr>
          </a:p>
          <a:p>
            <a:endParaRPr lang="de-DE">
              <a:latin typeface="Optima" panose="02000503060000020004" pitchFamily="2" charset="0"/>
            </a:endParaRPr>
          </a:p>
        </p:txBody>
      </p:sp>
      <p:pic>
        <p:nvPicPr>
          <p:cNvPr id="12" name="Grafik 11" descr="Ein Bild, das Text enthält.&#10;&#10;Automatisch generierte Beschreibung">
            <a:extLst>
              <a:ext uri="{FF2B5EF4-FFF2-40B4-BE49-F238E27FC236}">
                <a16:creationId xmlns:a16="http://schemas.microsoft.com/office/drawing/2014/main" id="{217302AD-FEFB-A183-94CA-2D3AEAEDCF2D}"/>
              </a:ext>
            </a:extLst>
          </p:cNvPr>
          <p:cNvPicPr>
            <a:picLocks noChangeAspect="1"/>
          </p:cNvPicPr>
          <p:nvPr/>
        </p:nvPicPr>
        <p:blipFill>
          <a:blip r:embed="rId4"/>
          <a:stretch>
            <a:fillRect/>
          </a:stretch>
        </p:blipFill>
        <p:spPr>
          <a:xfrm>
            <a:off x="3033540" y="2841550"/>
            <a:ext cx="4879673" cy="785582"/>
          </a:xfrm>
          <a:prstGeom prst="rect">
            <a:avLst/>
          </a:prstGeom>
        </p:spPr>
      </p:pic>
    </p:spTree>
    <p:extLst>
      <p:ext uri="{BB962C8B-B14F-4D97-AF65-F5344CB8AC3E}">
        <p14:creationId xmlns:p14="http://schemas.microsoft.com/office/powerpoint/2010/main" val="2380599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fontScale="90000"/>
          </a:bodyPr>
          <a:lstStyle/>
          <a:p>
            <a:r>
              <a:rPr lang="de-DE" sz="2400" b="1" dirty="0">
                <a:latin typeface="Optima" panose="02000503060000020004" pitchFamily="2" charset="0"/>
              </a:rPr>
              <a:t>4) Verschiedene Arten von Zeitreihenanalysen</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ARIMA Modelle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18</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7C2B83FC-D347-13EE-A6DD-550A16E050ED}"/>
              </a:ext>
            </a:extLst>
          </p:cNvPr>
          <p:cNvSpPr txBox="1"/>
          <p:nvPr/>
        </p:nvSpPr>
        <p:spPr>
          <a:xfrm>
            <a:off x="247592" y="1335024"/>
            <a:ext cx="11847969" cy="830997"/>
          </a:xfrm>
          <a:prstGeom prst="rect">
            <a:avLst/>
          </a:prstGeom>
          <a:noFill/>
        </p:spPr>
        <p:txBody>
          <a:bodyPr wrap="square" rtlCol="0">
            <a:spAutoFit/>
          </a:bodyPr>
          <a:lstStyle/>
          <a:p>
            <a:pPr marL="285750" lvl="0" indent="-285750" eaLnBrk="0" fontAlgn="base" hangingPunct="0">
              <a:spcBef>
                <a:spcPct val="0"/>
              </a:spcBef>
              <a:spcAft>
                <a:spcPct val="0"/>
              </a:spcAft>
              <a:buFont typeface="Arial" panose="020B0604020202020204" pitchFamily="34" charset="0"/>
              <a:buChar char="•"/>
            </a:pPr>
            <a:r>
              <a:rPr lang="de-DE" altLang="de-DE" sz="1600" dirty="0">
                <a:latin typeface="Optima" panose="02000503060000020004" pitchFamily="2" charset="0"/>
                <a:cs typeface="Times New Roman" panose="02020603050405020304" pitchFamily="18" charset="0"/>
              </a:rPr>
              <a:t>Fortführung des ARMA Modells </a:t>
            </a:r>
          </a:p>
          <a:p>
            <a:pPr marL="285750" lvl="0" indent="-285750" eaLnBrk="0" fontAlgn="base" hangingPunct="0">
              <a:spcBef>
                <a:spcPct val="0"/>
              </a:spcBef>
              <a:spcAft>
                <a:spcPct val="0"/>
              </a:spcAft>
              <a:buFont typeface="Arial" panose="020B0604020202020204" pitchFamily="34" charset="0"/>
              <a:buChar char="•"/>
            </a:pPr>
            <a:r>
              <a:rPr lang="de-DE" altLang="de-DE" sz="1600" dirty="0">
                <a:latin typeface="Optima" panose="02000503060000020004" pitchFamily="2" charset="0"/>
                <a:cs typeface="Times New Roman" panose="02020603050405020304" pitchFamily="18" charset="0"/>
              </a:rPr>
              <a:t>Erweiterung des ARMA-Modells um die Differenzierung und Integration zur Trendbeseitigung und Herstellung der Stationarität</a:t>
            </a:r>
          </a:p>
          <a:p>
            <a:pPr marL="285750" lvl="0" indent="-285750" eaLnBrk="0" fontAlgn="base" hangingPunct="0">
              <a:spcBef>
                <a:spcPct val="0"/>
              </a:spcBef>
              <a:spcAft>
                <a:spcPct val="0"/>
              </a:spcAft>
              <a:buFont typeface="Arial" panose="020B0604020202020204" pitchFamily="34" charset="0"/>
              <a:buChar char="•"/>
            </a:pPr>
            <a:r>
              <a:rPr lang="de-DE" altLang="de-DE" sz="1600" dirty="0">
                <a:latin typeface="Optima" panose="02000503060000020004" pitchFamily="2" charset="0"/>
                <a:cs typeface="Times New Roman" panose="02020603050405020304" pitchFamily="18" charset="0"/>
              </a:rPr>
              <a:t>Ganz typisch: Verkaufszahlen, die Trends und Saisonalitäten (wiederkehrende Muster) beinhalten</a:t>
            </a:r>
          </a:p>
        </p:txBody>
      </p:sp>
      <p:sp>
        <p:nvSpPr>
          <p:cNvPr id="12" name="Rechteck 11" descr="x">
            <a:extLst>
              <a:ext uri="{FF2B5EF4-FFF2-40B4-BE49-F238E27FC236}">
                <a16:creationId xmlns:a16="http://schemas.microsoft.com/office/drawing/2014/main" id="{713A9B18-7572-1F25-93A5-C0690C537C2B}"/>
              </a:ext>
            </a:extLst>
          </p:cNvPr>
          <p:cNvSpPr>
            <a:spLocks noChangeAspect="1" noChangeArrowheads="1"/>
          </p:cNvSpPr>
          <p:nvPr/>
        </p:nvSpPr>
        <p:spPr bwMode="auto">
          <a:xfrm>
            <a:off x="594812" y="2621285"/>
            <a:ext cx="125095" cy="106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latin typeface="Optima" panose="02000503060000020004" pitchFamily="2" charset="0"/>
            </a:endParaRPr>
          </a:p>
        </p:txBody>
      </p:sp>
      <p:sp>
        <p:nvSpPr>
          <p:cNvPr id="13" name="Rechteck 12" descr="\varepsilon">
            <a:extLst>
              <a:ext uri="{FF2B5EF4-FFF2-40B4-BE49-F238E27FC236}">
                <a16:creationId xmlns:a16="http://schemas.microsoft.com/office/drawing/2014/main" id="{31BBCE04-779F-0909-4F80-88DAEE9A2AF4}"/>
              </a:ext>
            </a:extLst>
          </p:cNvPr>
          <p:cNvSpPr>
            <a:spLocks noChangeAspect="1" noChangeArrowheads="1"/>
          </p:cNvSpPr>
          <p:nvPr/>
        </p:nvSpPr>
        <p:spPr bwMode="auto">
          <a:xfrm>
            <a:off x="594812" y="2621285"/>
            <a:ext cx="106045" cy="106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latin typeface="Optima" panose="02000503060000020004" pitchFamily="2" charset="0"/>
            </a:endParaRPr>
          </a:p>
        </p:txBody>
      </p:sp>
      <p:sp>
        <p:nvSpPr>
          <p:cNvPr id="14" name="Textfeld 13">
            <a:extLst>
              <a:ext uri="{FF2B5EF4-FFF2-40B4-BE49-F238E27FC236}">
                <a16:creationId xmlns:a16="http://schemas.microsoft.com/office/drawing/2014/main" id="{897D5ABD-E024-F426-E572-1787BA13DF59}"/>
              </a:ext>
            </a:extLst>
          </p:cNvPr>
          <p:cNvSpPr txBox="1"/>
          <p:nvPr/>
        </p:nvSpPr>
        <p:spPr>
          <a:xfrm>
            <a:off x="647834" y="2451535"/>
            <a:ext cx="4803227" cy="2800767"/>
          </a:xfrm>
          <a:prstGeom prst="rect">
            <a:avLst/>
          </a:prstGeom>
          <a:noFill/>
        </p:spPr>
        <p:txBody>
          <a:bodyPr wrap="square" rtlCol="0">
            <a:spAutoFit/>
          </a:bodyPr>
          <a:lstStyle/>
          <a:p>
            <a:pPr lvl="0" algn="ctr" eaLnBrk="0" fontAlgn="base" hangingPunct="0">
              <a:spcBef>
                <a:spcPct val="0"/>
              </a:spcBef>
              <a:spcAft>
                <a:spcPct val="0"/>
              </a:spcAft>
            </a:pPr>
            <a:r>
              <a:rPr lang="de-DE" altLang="de-DE" sz="1600" dirty="0">
                <a:latin typeface="Optima" panose="02000503060000020004" pitchFamily="2" charset="0"/>
                <a:cs typeface="Times New Roman" panose="02020603050405020304" pitchFamily="18" charset="0"/>
              </a:rPr>
              <a:t>AR: Autoregression</a:t>
            </a:r>
          </a:p>
          <a:p>
            <a:pPr lvl="0" eaLnBrk="0" fontAlgn="base" hangingPunct="0">
              <a:spcBef>
                <a:spcPct val="0"/>
              </a:spcBef>
              <a:spcAft>
                <a:spcPct val="0"/>
              </a:spcAft>
            </a:pPr>
            <a:r>
              <a:rPr lang="de-DE" altLang="de-DE" sz="1600" dirty="0">
                <a:latin typeface="Optima" panose="02000503060000020004" pitchFamily="2" charset="0"/>
                <a:cs typeface="Times New Roman" panose="02020603050405020304" pitchFamily="18" charset="0"/>
              </a:rPr>
              <a:t>Das Modell benutzt die abhängige Beziehung zwischen einer Beobachtung und einer Anzahl an weiterzurückliegenden Beobachtungen</a:t>
            </a:r>
          </a:p>
          <a:p>
            <a:pPr lvl="0" eaLnBrk="0" fontAlgn="base" hangingPunct="0">
              <a:spcBef>
                <a:spcPct val="0"/>
              </a:spcBef>
              <a:spcAft>
                <a:spcPct val="0"/>
              </a:spcAft>
            </a:pPr>
            <a:r>
              <a:rPr lang="de-DE" altLang="de-DE" sz="1600" dirty="0">
                <a:latin typeface="Optima" panose="02000503060000020004" pitchFamily="2" charset="0"/>
                <a:cs typeface="Times New Roman" panose="02020603050405020304" pitchFamily="18" charset="0"/>
              </a:rPr>
              <a:t>Allgemeine mathematische Darstellungsweise AR(p):</a:t>
            </a:r>
          </a:p>
          <a:p>
            <a:endParaRPr lang="de-DE" altLang="de-DE" sz="1600" dirty="0">
              <a:latin typeface="Optima" panose="02000503060000020004" pitchFamily="2" charset="0"/>
              <a:cs typeface="Times New Roman" panose="02020603050405020304" pitchFamily="18" charset="0"/>
            </a:endParaRPr>
          </a:p>
          <a:p>
            <a:endParaRPr lang="de-DE" altLang="de-DE" sz="1600" dirty="0">
              <a:latin typeface="Optima" panose="02000503060000020004" pitchFamily="2" charset="0"/>
              <a:cs typeface="Times New Roman" panose="02020603050405020304" pitchFamily="18" charset="0"/>
            </a:endParaRPr>
          </a:p>
          <a:p>
            <a:pPr lvl="0" eaLnBrk="0" fontAlgn="base" hangingPunct="0">
              <a:spcBef>
                <a:spcPct val="0"/>
              </a:spcBef>
              <a:spcAft>
                <a:spcPct val="0"/>
              </a:spcAft>
            </a:pPr>
            <a:endParaRPr lang="de-DE" altLang="de-DE" sz="1600" dirty="0">
              <a:latin typeface="Optima" panose="02000503060000020004" pitchFamily="2" charset="0"/>
              <a:cs typeface="Times New Roman" panose="02020603050405020304" pitchFamily="18" charset="0"/>
            </a:endParaRPr>
          </a:p>
          <a:p>
            <a:pPr lvl="0" eaLnBrk="0" fontAlgn="base" hangingPunct="0">
              <a:spcBef>
                <a:spcPct val="0"/>
              </a:spcBef>
              <a:spcAft>
                <a:spcPct val="0"/>
              </a:spcAft>
            </a:pPr>
            <a:endParaRPr lang="de-DE" altLang="de-DE" sz="1600" dirty="0">
              <a:latin typeface="Optima" panose="02000503060000020004" pitchFamily="2" charset="0"/>
              <a:cs typeface="Times New Roman" panose="02020603050405020304" pitchFamily="18" charset="0"/>
            </a:endParaRPr>
          </a:p>
          <a:p>
            <a:pPr lvl="0" eaLnBrk="0" fontAlgn="base" hangingPunct="0">
              <a:spcBef>
                <a:spcPct val="0"/>
              </a:spcBef>
              <a:spcAft>
                <a:spcPct val="0"/>
              </a:spcAft>
            </a:pPr>
            <a:r>
              <a:rPr lang="de-DE" altLang="de-DE" sz="1600" dirty="0">
                <a:latin typeface="Optima" panose="02000503060000020004" pitchFamily="2" charset="0"/>
                <a:cs typeface="Times New Roman" panose="02020603050405020304" pitchFamily="18" charset="0"/>
              </a:rPr>
              <a:t>P bestimmt die Ordnung des Modells.</a:t>
            </a:r>
          </a:p>
          <a:p>
            <a:endParaRPr lang="de-DE" sz="1600" dirty="0">
              <a:latin typeface="Optima" panose="02000503060000020004" pitchFamily="2" charset="0"/>
            </a:endParaRPr>
          </a:p>
        </p:txBody>
      </p:sp>
      <p:sp>
        <p:nvSpPr>
          <p:cNvPr id="15" name="Textfeld 14">
            <a:extLst>
              <a:ext uri="{FF2B5EF4-FFF2-40B4-BE49-F238E27FC236}">
                <a16:creationId xmlns:a16="http://schemas.microsoft.com/office/drawing/2014/main" id="{0048C367-BAA6-E679-CF60-388E51D89E00}"/>
              </a:ext>
            </a:extLst>
          </p:cNvPr>
          <p:cNvSpPr txBox="1"/>
          <p:nvPr/>
        </p:nvSpPr>
        <p:spPr>
          <a:xfrm>
            <a:off x="6756981" y="2451535"/>
            <a:ext cx="4803227" cy="2585323"/>
          </a:xfrm>
          <a:prstGeom prst="rect">
            <a:avLst/>
          </a:prstGeom>
          <a:noFill/>
        </p:spPr>
        <p:txBody>
          <a:bodyPr wrap="square" rtlCol="0">
            <a:spAutoFit/>
          </a:bodyPr>
          <a:lstStyle/>
          <a:p>
            <a:pPr lvl="0" algn="ctr" eaLnBrk="0" fontAlgn="base" hangingPunct="0">
              <a:spcBef>
                <a:spcPct val="0"/>
              </a:spcBef>
              <a:spcAft>
                <a:spcPct val="0"/>
              </a:spcAft>
            </a:pPr>
            <a:r>
              <a:rPr lang="de-DE" altLang="de-DE" sz="1600" dirty="0">
                <a:latin typeface="Optima" panose="02000503060000020004" pitchFamily="2" charset="0"/>
                <a:cs typeface="Times New Roman" panose="02020603050405020304" pitchFamily="18" charset="0"/>
              </a:rPr>
              <a:t>MA: Moving Average</a:t>
            </a:r>
          </a:p>
          <a:p>
            <a:pPr lvl="0" eaLnBrk="0" fontAlgn="base" hangingPunct="0">
              <a:spcBef>
                <a:spcPct val="0"/>
              </a:spcBef>
              <a:spcAft>
                <a:spcPct val="0"/>
              </a:spcAft>
            </a:pPr>
            <a:r>
              <a:rPr lang="de-DE" altLang="de-DE" sz="1600" dirty="0">
                <a:latin typeface="Optima" panose="02000503060000020004" pitchFamily="2" charset="0"/>
                <a:cs typeface="Times New Roman" panose="02020603050405020304" pitchFamily="18" charset="0"/>
              </a:rPr>
              <a:t>Das Modell nutzt die Abhängigkeit zwischen einer Beobachtung und einem Residual Error von einem MA der auf weiterzurückliegende Beobachtungen angewendet wird. </a:t>
            </a:r>
          </a:p>
          <a:p>
            <a:pPr lvl="0" eaLnBrk="0" fontAlgn="base" hangingPunct="0">
              <a:spcBef>
                <a:spcPct val="0"/>
              </a:spcBef>
              <a:spcAft>
                <a:spcPct val="0"/>
              </a:spcAft>
            </a:pPr>
            <a:r>
              <a:rPr lang="de-DE" altLang="de-DE" sz="1600" dirty="0">
                <a:latin typeface="Optima" panose="02000503060000020004" pitchFamily="2" charset="0"/>
                <a:cs typeface="Times New Roman" panose="02020603050405020304" pitchFamily="18" charset="0"/>
              </a:rPr>
              <a:t>Allgemeine Darstellung von MA(</a:t>
            </a:r>
            <a:r>
              <a:rPr lang="de-DE" altLang="de-DE" sz="1600" dirty="0" err="1">
                <a:latin typeface="Optima" panose="02000503060000020004" pitchFamily="2" charset="0"/>
                <a:cs typeface="Times New Roman" panose="02020603050405020304" pitchFamily="18" charset="0"/>
              </a:rPr>
              <a:t>q</a:t>
            </a:r>
            <a:r>
              <a:rPr lang="de-DE" altLang="de-DE" sz="1600" dirty="0">
                <a:latin typeface="Optima" panose="02000503060000020004" pitchFamily="2" charset="0"/>
                <a:cs typeface="Times New Roman" panose="02020603050405020304" pitchFamily="18" charset="0"/>
              </a:rPr>
              <a:t>):</a:t>
            </a:r>
          </a:p>
          <a:p>
            <a:endParaRPr lang="de-DE" sz="1600" dirty="0">
              <a:latin typeface="Optima" panose="02000503060000020004" pitchFamily="2" charset="0"/>
            </a:endParaRPr>
          </a:p>
          <a:p>
            <a:endParaRPr lang="de-DE" sz="1600" dirty="0">
              <a:latin typeface="Optima" panose="02000503060000020004" pitchFamily="2" charset="0"/>
            </a:endParaRPr>
          </a:p>
          <a:p>
            <a:endParaRPr lang="de-DE" sz="1600" dirty="0">
              <a:latin typeface="Optima" panose="02000503060000020004" pitchFamily="2" charset="0"/>
            </a:endParaRPr>
          </a:p>
          <a:p>
            <a:endParaRPr lang="de-DE" sz="1600" dirty="0">
              <a:latin typeface="Optima" panose="02000503060000020004" pitchFamily="2" charset="0"/>
            </a:endParaRPr>
          </a:p>
        </p:txBody>
      </p:sp>
      <p:grpSp>
        <p:nvGrpSpPr>
          <p:cNvPr id="16" name="Gruppieren 15">
            <a:extLst>
              <a:ext uri="{FF2B5EF4-FFF2-40B4-BE49-F238E27FC236}">
                <a16:creationId xmlns:a16="http://schemas.microsoft.com/office/drawing/2014/main" id="{3A828365-6D90-3E30-B7C4-7875B89A2A7D}"/>
              </a:ext>
            </a:extLst>
          </p:cNvPr>
          <p:cNvGrpSpPr/>
          <p:nvPr/>
        </p:nvGrpSpPr>
        <p:grpSpPr>
          <a:xfrm>
            <a:off x="1800722" y="3685517"/>
            <a:ext cx="2169334" cy="876697"/>
            <a:chOff x="6741229" y="2611339"/>
            <a:chExt cx="2169334" cy="876697"/>
          </a:xfrm>
        </p:grpSpPr>
        <p:sp>
          <p:nvSpPr>
            <p:cNvPr id="17" name="Rechteck 16">
              <a:extLst>
                <a:ext uri="{FF2B5EF4-FFF2-40B4-BE49-F238E27FC236}">
                  <a16:creationId xmlns:a16="http://schemas.microsoft.com/office/drawing/2014/main" id="{324AD739-0AD7-A3C0-C30A-5E05C1EB9760}"/>
                </a:ext>
              </a:extLst>
            </p:cNvPr>
            <p:cNvSpPr/>
            <p:nvPr/>
          </p:nvSpPr>
          <p:spPr>
            <a:xfrm>
              <a:off x="6755192" y="2639674"/>
              <a:ext cx="2155371" cy="848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Optima" panose="02000503060000020004" pitchFamily="2" charset="0"/>
              </a:endParaRPr>
            </a:p>
          </p:txBody>
        </p:sp>
        <p:pic>
          <p:nvPicPr>
            <p:cNvPr id="18" name="Grafik 43">
              <a:extLst>
                <a:ext uri="{FF2B5EF4-FFF2-40B4-BE49-F238E27FC236}">
                  <a16:creationId xmlns:a16="http://schemas.microsoft.com/office/drawing/2014/main" id="{8AE6D32A-0B15-2A65-8BE2-E35914F43664}"/>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6741229" y="2611339"/>
              <a:ext cx="2086538" cy="8766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uppieren 18">
            <a:extLst>
              <a:ext uri="{FF2B5EF4-FFF2-40B4-BE49-F238E27FC236}">
                <a16:creationId xmlns:a16="http://schemas.microsoft.com/office/drawing/2014/main" id="{EC4A1BC3-7A95-9652-6145-055577540D95}"/>
              </a:ext>
            </a:extLst>
          </p:cNvPr>
          <p:cNvGrpSpPr/>
          <p:nvPr/>
        </p:nvGrpSpPr>
        <p:grpSpPr>
          <a:xfrm>
            <a:off x="7662640" y="4062256"/>
            <a:ext cx="2422647" cy="860978"/>
            <a:chOff x="5661783" y="4833979"/>
            <a:chExt cx="2422647" cy="860978"/>
          </a:xfrm>
        </p:grpSpPr>
        <p:sp>
          <p:nvSpPr>
            <p:cNvPr id="20" name="Rechteck 19">
              <a:extLst>
                <a:ext uri="{FF2B5EF4-FFF2-40B4-BE49-F238E27FC236}">
                  <a16:creationId xmlns:a16="http://schemas.microsoft.com/office/drawing/2014/main" id="{A8765D01-FD28-0710-E5AD-BF6323253D3F}"/>
                </a:ext>
              </a:extLst>
            </p:cNvPr>
            <p:cNvSpPr/>
            <p:nvPr/>
          </p:nvSpPr>
          <p:spPr>
            <a:xfrm>
              <a:off x="5710162" y="4833979"/>
              <a:ext cx="2374268" cy="848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Optima" panose="02000503060000020004" pitchFamily="2" charset="0"/>
              </a:endParaRPr>
            </a:p>
          </p:txBody>
        </p:sp>
        <p:pic>
          <p:nvPicPr>
            <p:cNvPr id="21" name="Grafik 44">
              <a:extLst>
                <a:ext uri="{FF2B5EF4-FFF2-40B4-BE49-F238E27FC236}">
                  <a16:creationId xmlns:a16="http://schemas.microsoft.com/office/drawing/2014/main" id="{9955147A-979E-DA6B-257C-7B2E50F59DA5}"/>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5661783" y="4834986"/>
              <a:ext cx="2374268" cy="859971"/>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feld 22">
            <a:extLst>
              <a:ext uri="{FF2B5EF4-FFF2-40B4-BE49-F238E27FC236}">
                <a16:creationId xmlns:a16="http://schemas.microsoft.com/office/drawing/2014/main" id="{345147E6-024F-B4F6-EA7A-89610138B143}"/>
              </a:ext>
            </a:extLst>
          </p:cNvPr>
          <p:cNvSpPr txBox="1"/>
          <p:nvPr/>
        </p:nvSpPr>
        <p:spPr>
          <a:xfrm>
            <a:off x="1344035" y="5514964"/>
            <a:ext cx="4613635" cy="923330"/>
          </a:xfrm>
          <a:prstGeom prst="rect">
            <a:avLst/>
          </a:prstGeom>
          <a:noFill/>
        </p:spPr>
        <p:txBody>
          <a:bodyPr wrap="square" rtlCol="0">
            <a:spAutoFit/>
          </a:bodyPr>
          <a:lstStyle/>
          <a:p>
            <a:r>
              <a:rPr lang="de-DE" altLang="de-DE" dirty="0">
                <a:latin typeface="Optima" panose="02000503060000020004" pitchFamily="2" charset="0"/>
                <a:cs typeface="Times New Roman" panose="02020603050405020304" pitchFamily="18" charset="0"/>
              </a:rPr>
              <a:t>Die Kombination von AR und MA Modellen liefert zunächst das ARMA(</a:t>
            </a:r>
            <a:r>
              <a:rPr lang="de-DE" altLang="de-DE" dirty="0" err="1">
                <a:latin typeface="Optima" panose="02000503060000020004" pitchFamily="2" charset="0"/>
                <a:cs typeface="Times New Roman" panose="02020603050405020304" pitchFamily="18" charset="0"/>
              </a:rPr>
              <a:t>p,q</a:t>
            </a:r>
            <a:r>
              <a:rPr lang="de-DE" altLang="de-DE" dirty="0">
                <a:latin typeface="Optima" panose="02000503060000020004" pitchFamily="2" charset="0"/>
                <a:cs typeface="Times New Roman" panose="02020603050405020304" pitchFamily="18" charset="0"/>
              </a:rPr>
              <a:t>) Modell:</a:t>
            </a:r>
          </a:p>
          <a:p>
            <a:endParaRPr lang="de-DE" dirty="0">
              <a:latin typeface="Optima" panose="02000503060000020004" pitchFamily="2" charset="0"/>
            </a:endParaRPr>
          </a:p>
        </p:txBody>
      </p:sp>
      <p:grpSp>
        <p:nvGrpSpPr>
          <p:cNvPr id="24" name="Gruppieren 23">
            <a:extLst>
              <a:ext uri="{FF2B5EF4-FFF2-40B4-BE49-F238E27FC236}">
                <a16:creationId xmlns:a16="http://schemas.microsoft.com/office/drawing/2014/main" id="{137475A3-E602-0552-B0AC-1CF54D1E9079}"/>
              </a:ext>
            </a:extLst>
          </p:cNvPr>
          <p:cNvGrpSpPr/>
          <p:nvPr/>
        </p:nvGrpSpPr>
        <p:grpSpPr>
          <a:xfrm>
            <a:off x="6067469" y="5411549"/>
            <a:ext cx="3780025" cy="930060"/>
            <a:chOff x="8431591" y="4663510"/>
            <a:chExt cx="3780025" cy="930060"/>
          </a:xfrm>
        </p:grpSpPr>
        <p:sp>
          <p:nvSpPr>
            <p:cNvPr id="25" name="Rechteck 24">
              <a:extLst>
                <a:ext uri="{FF2B5EF4-FFF2-40B4-BE49-F238E27FC236}">
                  <a16:creationId xmlns:a16="http://schemas.microsoft.com/office/drawing/2014/main" id="{98A29BDF-F4E5-E175-2784-3DA76641BFD5}"/>
                </a:ext>
              </a:extLst>
            </p:cNvPr>
            <p:cNvSpPr/>
            <p:nvPr/>
          </p:nvSpPr>
          <p:spPr>
            <a:xfrm>
              <a:off x="8431591" y="4704359"/>
              <a:ext cx="3721178" cy="848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Optima" panose="02000503060000020004" pitchFamily="2" charset="0"/>
              </a:endParaRPr>
            </a:p>
          </p:txBody>
        </p:sp>
        <p:pic>
          <p:nvPicPr>
            <p:cNvPr id="26" name="Grafik 45">
              <a:extLst>
                <a:ext uri="{FF2B5EF4-FFF2-40B4-BE49-F238E27FC236}">
                  <a16:creationId xmlns:a16="http://schemas.microsoft.com/office/drawing/2014/main" id="{A377259F-2B67-3E3F-D2A7-B3CF261840F1}"/>
                </a:ext>
              </a:extLst>
            </p:cNvPr>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8453414" y="4663510"/>
              <a:ext cx="3758202" cy="930060"/>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Geschweifte Klammer rechts 26">
            <a:extLst>
              <a:ext uri="{FF2B5EF4-FFF2-40B4-BE49-F238E27FC236}">
                <a16:creationId xmlns:a16="http://schemas.microsoft.com/office/drawing/2014/main" id="{5F631C8E-FD6F-02CE-5745-20C69A1C65D9}"/>
              </a:ext>
            </a:extLst>
          </p:cNvPr>
          <p:cNvSpPr/>
          <p:nvPr/>
        </p:nvSpPr>
        <p:spPr>
          <a:xfrm rot="5400000">
            <a:off x="5868114" y="-266369"/>
            <a:ext cx="484094" cy="10840301"/>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de-DE">
              <a:latin typeface="Optima" panose="02000503060000020004" pitchFamily="2" charset="0"/>
            </a:endParaRPr>
          </a:p>
        </p:txBody>
      </p:sp>
    </p:spTree>
    <p:extLst>
      <p:ext uri="{BB962C8B-B14F-4D97-AF65-F5344CB8AC3E}">
        <p14:creationId xmlns:p14="http://schemas.microsoft.com/office/powerpoint/2010/main" val="1761044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fontScale="90000"/>
          </a:bodyPr>
          <a:lstStyle/>
          <a:p>
            <a:r>
              <a:rPr lang="de-DE" sz="2400" b="1" dirty="0">
                <a:latin typeface="Optima" panose="02000503060000020004" pitchFamily="2" charset="0"/>
              </a:rPr>
              <a:t>4) Verschiedene Arten von Zeitreihenanalysen</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ARIMA Modelle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19</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3CF3B5BD-4680-767B-E8B4-138D707DA5A3}"/>
              </a:ext>
            </a:extLst>
          </p:cNvPr>
          <p:cNvSpPr txBox="1"/>
          <p:nvPr/>
        </p:nvSpPr>
        <p:spPr>
          <a:xfrm>
            <a:off x="267030" y="1491857"/>
            <a:ext cx="11847969" cy="4524315"/>
          </a:xfrm>
          <a:prstGeom prst="rect">
            <a:avLst/>
          </a:prstGeom>
          <a:noFill/>
        </p:spPr>
        <p:txBody>
          <a:bodyPr wrap="square" rtlCol="0">
            <a:spAutoFit/>
          </a:bodyPr>
          <a:lstStyle/>
          <a:p>
            <a:r>
              <a:rPr lang="de-DE" sz="1600" b="1" dirty="0">
                <a:latin typeface="Optima" panose="02000503060000020004" pitchFamily="2" charset="0"/>
              </a:rPr>
              <a:t>Wrap Up AR-AM Prozesse</a:t>
            </a:r>
            <a:endParaRPr lang="de-DE" sz="1600" dirty="0">
              <a:latin typeface="Optima" panose="02000503060000020004" pitchFamily="2" charset="0"/>
            </a:endParaRPr>
          </a:p>
          <a:p>
            <a:r>
              <a:rPr lang="de-DE" sz="1600" dirty="0">
                <a:latin typeface="Optima" panose="02000503060000020004" pitchFamily="2" charset="0"/>
              </a:rPr>
              <a:t>MA-Prozesse sind besser darin, Abhängigkeiten in den Beobachtungen zu modellieren, die kurz auftreten und sich dann wieder auflösen, während AR-Prozesse zeitliche Abhängigkeiten modellieren, die von Dauer über die Zeitreihe auftreten. Um herauszufinden, ob ein AR oder MA-Prozess vorliegt, hilft ein genauerer Blick auf die </a:t>
            </a:r>
            <a:r>
              <a:rPr lang="de-DE" sz="1600" b="1" dirty="0">
                <a:latin typeface="Optima" panose="02000503060000020004" pitchFamily="2" charset="0"/>
              </a:rPr>
              <a:t>Autokorrelationsfunktion</a:t>
            </a:r>
            <a:r>
              <a:rPr lang="de-DE" sz="1600" dirty="0">
                <a:latin typeface="Optima" panose="02000503060000020004" pitchFamily="2" charset="0"/>
              </a:rPr>
              <a:t> der Zeitreihe.</a:t>
            </a:r>
          </a:p>
          <a:p>
            <a:endParaRPr lang="de-DE" altLang="de-DE" sz="1600" dirty="0">
              <a:latin typeface="Optima" panose="02000503060000020004" pitchFamily="2" charset="0"/>
            </a:endParaRPr>
          </a:p>
          <a:p>
            <a:endParaRPr lang="de-DE" altLang="de-DE" sz="1600" dirty="0">
              <a:latin typeface="Optima" panose="02000503060000020004" pitchFamily="2" charset="0"/>
            </a:endParaRPr>
          </a:p>
          <a:p>
            <a:r>
              <a:rPr lang="de-DE" altLang="de-DE" sz="1600" b="1" dirty="0">
                <a:latin typeface="Optima" panose="02000503060000020004" pitchFamily="2" charset="0"/>
                <a:ea typeface="Times New Roman" panose="02020603050405020304" pitchFamily="18" charset="0"/>
              </a:rPr>
              <a:t>Festlegung AR-AM Prozess</a:t>
            </a:r>
            <a:endParaRPr lang="de-DE" altLang="de-DE" sz="1050" dirty="0">
              <a:latin typeface="Optima" panose="02000503060000020004" pitchFamily="2" charset="0"/>
            </a:endParaRPr>
          </a:p>
          <a:p>
            <a:r>
              <a:rPr lang="de-DE" altLang="de-DE" sz="1600" dirty="0">
                <a:latin typeface="Optima" panose="02000503060000020004" pitchFamily="2" charset="0"/>
                <a:ea typeface="Times New Roman" panose="02020603050405020304" pitchFamily="18" charset="0"/>
              </a:rPr>
              <a:t>Autokorrelationen können über ein </a:t>
            </a:r>
            <a:r>
              <a:rPr lang="de-DE" altLang="de-DE" sz="1600" dirty="0" err="1">
                <a:latin typeface="Optima" panose="02000503060000020004" pitchFamily="2" charset="0"/>
                <a:ea typeface="Times New Roman" panose="02020603050405020304" pitchFamily="18" charset="0"/>
              </a:rPr>
              <a:t>Korrelogram</a:t>
            </a:r>
            <a:r>
              <a:rPr lang="de-DE" altLang="de-DE" sz="1600" dirty="0">
                <a:latin typeface="Optima" panose="02000503060000020004" pitchFamily="2" charset="0"/>
                <a:ea typeface="Times New Roman" panose="02020603050405020304" pitchFamily="18" charset="0"/>
              </a:rPr>
              <a:t> der Zeitreihe mit sich selber bzw. ihren Lags, also ihren verzögerten Wirkungen, beschrieben werden</a:t>
            </a:r>
          </a:p>
          <a:p>
            <a:endParaRPr lang="de-DE" altLang="de-DE" sz="1600" dirty="0">
              <a:latin typeface="Optima" panose="02000503060000020004" pitchFamily="2" charset="0"/>
              <a:ea typeface="Times New Roman" panose="02020603050405020304" pitchFamily="18" charset="0"/>
            </a:endParaRPr>
          </a:p>
          <a:p>
            <a:r>
              <a:rPr lang="de-DE" altLang="de-DE" sz="1600" dirty="0">
                <a:latin typeface="Optima" panose="02000503060000020004" pitchFamily="2" charset="0"/>
                <a:ea typeface="Times New Roman" panose="02020603050405020304" pitchFamily="18" charset="0"/>
              </a:rPr>
              <a:t>Autokorrelation über mehrere Lags: autoregressiven Prozess, der Abhängigkeiten über die gesamte Zeitreihe berücksichtigen sollte</a:t>
            </a:r>
          </a:p>
          <a:p>
            <a:r>
              <a:rPr lang="de-DE" altLang="de-DE" sz="1600" dirty="0">
                <a:latin typeface="Optima" panose="02000503060000020004" pitchFamily="2" charset="0"/>
                <a:ea typeface="Times New Roman" panose="02020603050405020304" pitchFamily="18" charset="0"/>
              </a:rPr>
              <a:t>Abhängigkeiten für eine kurze Dauer : MA-Prozess</a:t>
            </a:r>
          </a:p>
          <a:p>
            <a:endParaRPr lang="de-DE" altLang="de-DE" sz="1600" dirty="0">
              <a:latin typeface="Optima" panose="02000503060000020004" pitchFamily="2" charset="0"/>
              <a:ea typeface="Times New Roman" panose="02020603050405020304" pitchFamily="18" charset="0"/>
            </a:endParaRPr>
          </a:p>
          <a:p>
            <a:r>
              <a:rPr lang="de-DE" altLang="de-DE" sz="1600" dirty="0">
                <a:latin typeface="Optima" panose="02000503060000020004" pitchFamily="2" charset="0"/>
                <a:ea typeface="Times New Roman" panose="02020603050405020304" pitchFamily="18" charset="0"/>
              </a:rPr>
              <a:t>Falls AR-Prozesse vorliegen, stellt sich die Frage, ob es sich um AR-Prozesse höherer Ordnung handelt, also ob es sich um Abhängigkeiten handelt, die zwar über die gesamte Zeitreihe, aber nicht nur von jeweiligen vergangenen Zeitpunkt, sondern auch von Zeitpunkten in der ferneren Vergangenheit abhängen. Dafür hilft ein Blick auf die partielle Autokorrelationsfunktion (PACF). Diese untersucht die Abhängigkeiten in der Zeitreihe, wenn die Abhängigkeit zum Zeitpunkt t-1 aufgelöst wird. Beobachten wir dann weitere Abhängigkeiten über den Zeitpunkt t-1 hinaus, sollten AR-Prozesse höherer Ordnung modelliert werden.</a:t>
            </a:r>
            <a:endParaRPr lang="de-DE" altLang="de-DE" sz="2400" dirty="0">
              <a:latin typeface="Optima" panose="02000503060000020004" pitchFamily="2" charset="0"/>
            </a:endParaRPr>
          </a:p>
        </p:txBody>
      </p:sp>
    </p:spTree>
    <p:extLst>
      <p:ext uri="{BB962C8B-B14F-4D97-AF65-F5344CB8AC3E}">
        <p14:creationId xmlns:p14="http://schemas.microsoft.com/office/powerpoint/2010/main" val="1743202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a:latin typeface="Optima" panose="02000503060000020004" pitchFamily="2" charset="0"/>
              </a:rPr>
              <a:t>Agenda</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latin typeface="Optima" panose="02000503060000020004" pitchFamily="2" charset="0"/>
            </a:endParaRPr>
          </a:p>
        </p:txBody>
      </p:sp>
      <p:graphicFrame>
        <p:nvGraphicFramePr>
          <p:cNvPr id="11" name="Tabelle 10">
            <a:extLst>
              <a:ext uri="{FF2B5EF4-FFF2-40B4-BE49-F238E27FC236}">
                <a16:creationId xmlns:a16="http://schemas.microsoft.com/office/drawing/2014/main" id="{FE3FD33A-0C09-7C46-82D6-7A897D47815A}"/>
              </a:ext>
            </a:extLst>
          </p:cNvPr>
          <p:cNvGraphicFramePr>
            <a:graphicFrameLocks noGrp="1"/>
          </p:cNvGraphicFramePr>
          <p:nvPr>
            <p:extLst>
              <p:ext uri="{D42A27DB-BD31-4B8C-83A1-F6EECF244321}">
                <p14:modId xmlns:p14="http://schemas.microsoft.com/office/powerpoint/2010/main" val="2843877969"/>
              </p:ext>
            </p:extLst>
          </p:nvPr>
        </p:nvGraphicFramePr>
        <p:xfrm>
          <a:off x="1482068" y="1399916"/>
          <a:ext cx="8795335" cy="5138996"/>
        </p:xfrm>
        <a:graphic>
          <a:graphicData uri="http://schemas.openxmlformats.org/drawingml/2006/table">
            <a:tbl>
              <a:tblPr bandRow="1">
                <a:tableStyleId>{5C22544A-7EE6-4342-B048-85BDC9FD1C3A}</a:tableStyleId>
              </a:tblPr>
              <a:tblGrid>
                <a:gridCol w="8181473">
                  <a:extLst>
                    <a:ext uri="{9D8B030D-6E8A-4147-A177-3AD203B41FA5}">
                      <a16:colId xmlns:a16="http://schemas.microsoft.com/office/drawing/2014/main" val="20000"/>
                    </a:ext>
                  </a:extLst>
                </a:gridCol>
                <a:gridCol w="613862">
                  <a:extLst>
                    <a:ext uri="{9D8B030D-6E8A-4147-A177-3AD203B41FA5}">
                      <a16:colId xmlns:a16="http://schemas.microsoft.com/office/drawing/2014/main" val="20001"/>
                    </a:ext>
                  </a:extLst>
                </a:gridCol>
              </a:tblGrid>
              <a:tr h="498327">
                <a:tc>
                  <a:txBody>
                    <a:bodyPr/>
                    <a:lstStyle/>
                    <a:p>
                      <a:pPr marL="0" indent="0">
                        <a:buNone/>
                      </a:pPr>
                      <a:r>
                        <a:rPr lang="de-DE" sz="1800" dirty="0">
                          <a:latin typeface="Optima" panose="02000503060000020004" pitchFamily="2" charset="0"/>
                        </a:rPr>
                        <a:t>Idee und Zielsetzung</a:t>
                      </a:r>
                    </a:p>
                  </a:txBody>
                  <a:tcPr anchor="ct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EF8"/>
                    </a:solidFill>
                  </a:tcPr>
                </a:tc>
                <a:tc>
                  <a:txBody>
                    <a:bodyPr/>
                    <a:lstStyle/>
                    <a:p>
                      <a:pPr algn="ctr"/>
                      <a:r>
                        <a:rPr lang="de-DE">
                          <a:solidFill>
                            <a:schemeClr val="bg1"/>
                          </a:solidFill>
                          <a:latin typeface="Optima" panose="02000503060000020004" pitchFamily="2" charset="0"/>
                        </a:rPr>
                        <a:t>1</a:t>
                      </a:r>
                    </a:p>
                  </a:txBody>
                  <a:tcPr anchor="ct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0"/>
                  </a:ext>
                </a:extLst>
              </a:tr>
              <a:tr h="576190">
                <a:tc>
                  <a:txBody>
                    <a:bodyPr/>
                    <a:lstStyle/>
                    <a:p>
                      <a:pPr marL="0" indent="0">
                        <a:buNone/>
                      </a:pPr>
                      <a:r>
                        <a:rPr lang="de-DE" sz="1800" dirty="0">
                          <a:latin typeface="Optima" panose="02000503060000020004" pitchFamily="2" charset="0"/>
                        </a:rPr>
                        <a:t>Grundlagen der Zeitreihenanalyse</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EF8"/>
                    </a:solidFill>
                  </a:tcPr>
                </a:tc>
                <a:tc>
                  <a:txBody>
                    <a:bodyPr/>
                    <a:lstStyle/>
                    <a:p>
                      <a:pPr algn="ctr"/>
                      <a:r>
                        <a:rPr lang="de-DE">
                          <a:solidFill>
                            <a:schemeClr val="bg1"/>
                          </a:solidFill>
                          <a:latin typeface="Optima" panose="02000503060000020004" pitchFamily="2" charset="0"/>
                        </a:rPr>
                        <a:t>2</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1"/>
                  </a:ext>
                </a:extLst>
              </a:tr>
              <a:tr h="576190">
                <a:tc>
                  <a:txBody>
                    <a:bodyPr/>
                    <a:lstStyle/>
                    <a:p>
                      <a:pPr marL="0" indent="0">
                        <a:buNone/>
                      </a:pPr>
                      <a:r>
                        <a:rPr lang="de-DE" sz="1800" dirty="0">
                          <a:latin typeface="Optima" panose="02000503060000020004" pitchFamily="2" charset="0"/>
                        </a:rPr>
                        <a:t>Hauptkriterium für jegliche Zeitreihenanalyse</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EF8"/>
                    </a:solidFill>
                  </a:tcPr>
                </a:tc>
                <a:tc>
                  <a:txBody>
                    <a:bodyPr/>
                    <a:lstStyle/>
                    <a:p>
                      <a:pPr algn="ctr"/>
                      <a:r>
                        <a:rPr lang="de-DE">
                          <a:solidFill>
                            <a:schemeClr val="bg1"/>
                          </a:solidFill>
                          <a:latin typeface="Optima" panose="02000503060000020004" pitchFamily="2" charset="0"/>
                        </a:rPr>
                        <a:t>3</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2"/>
                  </a:ext>
                </a:extLst>
              </a:tr>
              <a:tr h="498327">
                <a:tc>
                  <a:txBody>
                    <a:bodyPr/>
                    <a:lstStyle/>
                    <a:p>
                      <a:pPr marL="0" indent="0">
                        <a:buNone/>
                      </a:pPr>
                      <a:r>
                        <a:rPr lang="de-DE" sz="1800" dirty="0">
                          <a:latin typeface="Optima" panose="02000503060000020004" pitchFamily="2" charset="0"/>
                        </a:rPr>
                        <a:t>Verschiedene Typen von Zeitreihenanalyse-Ein Kurzüberblick </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EF8"/>
                    </a:solidFill>
                  </a:tcPr>
                </a:tc>
                <a:tc>
                  <a:txBody>
                    <a:bodyPr/>
                    <a:lstStyle/>
                    <a:p>
                      <a:pPr algn="ctr"/>
                      <a:r>
                        <a:rPr lang="de-DE">
                          <a:solidFill>
                            <a:schemeClr val="bg1"/>
                          </a:solidFill>
                          <a:latin typeface="Optima" panose="02000503060000020004" pitchFamily="2" charset="0"/>
                        </a:rPr>
                        <a:t>4</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3"/>
                  </a:ext>
                </a:extLst>
              </a:tr>
              <a:tr h="498327">
                <a:tc>
                  <a:txBody>
                    <a:bodyPr/>
                    <a:lstStyle/>
                    <a:p>
                      <a:r>
                        <a:rPr lang="de-DE" sz="1800" dirty="0">
                          <a:latin typeface="Optima" panose="02000503060000020004" pitchFamily="2" charset="0"/>
                        </a:rPr>
                        <a:t>Wann ist welches Modell zu nutzen?-Die richtige Modellauswahl</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EF8"/>
                    </a:solidFill>
                  </a:tcPr>
                </a:tc>
                <a:tc>
                  <a:txBody>
                    <a:bodyPr/>
                    <a:lstStyle/>
                    <a:p>
                      <a:pPr algn="ctr"/>
                      <a:r>
                        <a:rPr lang="de-DE">
                          <a:solidFill>
                            <a:schemeClr val="bg1"/>
                          </a:solidFill>
                          <a:latin typeface="Optima" panose="02000503060000020004" pitchFamily="2" charset="0"/>
                        </a:rPr>
                        <a:t>5</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4"/>
                  </a:ext>
                </a:extLst>
              </a:tr>
              <a:tr h="498327">
                <a:tc>
                  <a:txBody>
                    <a:bodyPr/>
                    <a:lstStyle/>
                    <a:p>
                      <a:r>
                        <a:rPr lang="de-DE" sz="1800" dirty="0">
                          <a:latin typeface="Optima" panose="02000503060000020004" pitchFamily="2" charset="0"/>
                        </a:rPr>
                        <a:t>Konstruktion eines ARIMA Modells</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EF8"/>
                    </a:solidFill>
                  </a:tcPr>
                </a:tc>
                <a:tc>
                  <a:txBody>
                    <a:bodyPr/>
                    <a:lstStyle/>
                    <a:p>
                      <a:pPr algn="ctr"/>
                      <a:r>
                        <a:rPr lang="de-DE">
                          <a:solidFill>
                            <a:schemeClr val="bg1"/>
                          </a:solidFill>
                          <a:latin typeface="Optima" panose="02000503060000020004" pitchFamily="2" charset="0"/>
                        </a:rPr>
                        <a:t>6</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5"/>
                  </a:ext>
                </a:extLst>
              </a:tr>
              <a:tr h="498327">
                <a:tc>
                  <a:txBody>
                    <a:bodyPr/>
                    <a:lstStyle/>
                    <a:p>
                      <a:r>
                        <a:rPr lang="de-DE" sz="1800" dirty="0">
                          <a:latin typeface="Optima" panose="02000503060000020004" pitchFamily="2" charset="0"/>
                        </a:rPr>
                        <a:t>ARIMA Schritt für Schritt</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EF8"/>
                    </a:solidFill>
                  </a:tcPr>
                </a:tc>
                <a:tc>
                  <a:txBody>
                    <a:bodyPr/>
                    <a:lstStyle/>
                    <a:p>
                      <a:pPr algn="ctr"/>
                      <a:r>
                        <a:rPr lang="de-DE">
                          <a:solidFill>
                            <a:schemeClr val="bg1"/>
                          </a:solidFill>
                          <a:latin typeface="Optima" panose="02000503060000020004" pitchFamily="2" charset="0"/>
                        </a:rPr>
                        <a:t>7</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6"/>
                  </a:ext>
                </a:extLst>
              </a:tr>
              <a:tr h="498327">
                <a:tc>
                  <a:txBody>
                    <a:bodyPr/>
                    <a:lstStyle/>
                    <a:p>
                      <a:r>
                        <a:rPr lang="de-DE" sz="1800" dirty="0">
                          <a:latin typeface="Optima" panose="02000503060000020004" pitchFamily="2" charset="0"/>
                        </a:rPr>
                        <a:t>Implementierung eines ARIMA Modells in Python</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EF8"/>
                    </a:solidFill>
                  </a:tcPr>
                </a:tc>
                <a:tc>
                  <a:txBody>
                    <a:bodyPr/>
                    <a:lstStyle/>
                    <a:p>
                      <a:pPr algn="ctr"/>
                      <a:r>
                        <a:rPr lang="de-DE">
                          <a:solidFill>
                            <a:schemeClr val="bg1"/>
                          </a:solidFill>
                          <a:latin typeface="Optima" panose="02000503060000020004" pitchFamily="2" charset="0"/>
                        </a:rPr>
                        <a:t>8</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7"/>
                  </a:ext>
                </a:extLst>
              </a:tr>
              <a:tr h="498327">
                <a:tc>
                  <a:txBody>
                    <a:bodyPr/>
                    <a:lstStyle/>
                    <a:p>
                      <a:r>
                        <a:rPr lang="de-DE" sz="1800" dirty="0">
                          <a:latin typeface="Optima" panose="02000503060000020004" pitchFamily="2" charset="0"/>
                        </a:rPr>
                        <a:t>Abbildungsverzeichnis</a:t>
                      </a:r>
                      <a:endParaRPr lang="de-DE" sz="1600" dirty="0">
                        <a:latin typeface="Optima" panose="02000503060000020004" pitchFamily="2" charset="0"/>
                      </a:endParaRPr>
                    </a:p>
                  </a:txBody>
                  <a:tcPr anchor="ctr">
                    <a:lnL w="0">
                      <a:noFill/>
                    </a:lnL>
                    <a:lnR w="0">
                      <a:noFill/>
                    </a:lnR>
                    <a:lnT w="76200">
                      <a:solidFill>
                        <a:schemeClr val="bg1"/>
                      </a:solid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EF8"/>
                    </a:solidFill>
                  </a:tcPr>
                </a:tc>
                <a:tc>
                  <a:txBody>
                    <a:bodyPr/>
                    <a:lstStyle/>
                    <a:p>
                      <a:pPr lvl="0" algn="ctr">
                        <a:buNone/>
                      </a:pPr>
                      <a:r>
                        <a:rPr lang="de-DE" dirty="0">
                          <a:solidFill>
                            <a:schemeClr val="bg1"/>
                          </a:solidFill>
                          <a:latin typeface="Optima" panose="02000503060000020004" pitchFamily="2" charset="0"/>
                        </a:rPr>
                        <a:t>9</a:t>
                      </a:r>
                    </a:p>
                  </a:txBody>
                  <a:tcPr anchor="ctr">
                    <a:lnL w="0">
                      <a:noFill/>
                    </a:lnL>
                    <a:lnR w="0">
                      <a:noFill/>
                    </a:lnR>
                    <a:lnT w="76200">
                      <a:solidFill>
                        <a:schemeClr val="bg1"/>
                      </a:solid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434244639"/>
                  </a:ext>
                </a:extLst>
              </a:tr>
              <a:tr h="498327">
                <a:tc>
                  <a:txBody>
                    <a:bodyPr/>
                    <a:lstStyle/>
                    <a:p>
                      <a:r>
                        <a:rPr lang="de-DE" sz="1800" dirty="0">
                          <a:latin typeface="Optima" panose="02000503060000020004" pitchFamily="2" charset="0"/>
                        </a:rPr>
                        <a:t>Literaturverzeichnis</a:t>
                      </a:r>
                      <a:endParaRPr lang="de-DE" sz="1600" dirty="0">
                        <a:latin typeface="Optima" panose="02000503060000020004" pitchFamily="2" charset="0"/>
                      </a:endParaRPr>
                    </a:p>
                  </a:txBody>
                  <a:tcPr anchor="ctr">
                    <a:lnL w="0">
                      <a:noFill/>
                    </a:lnL>
                    <a:lnR w="0">
                      <a:noFill/>
                    </a:lnR>
                    <a:lnT w="76200">
                      <a:solidFill>
                        <a:schemeClr val="bg1"/>
                      </a:solidFill>
                    </a:lnT>
                    <a:lnB w="76200">
                      <a:solidFill>
                        <a:schemeClr val="bg1"/>
                      </a:solidFill>
                    </a:lnB>
                    <a:lnTlToBr w="12700" cmpd="sng">
                      <a:noFill/>
                      <a:prstDash val="solid"/>
                    </a:lnTlToBr>
                    <a:lnBlToTr w="12700" cmpd="sng">
                      <a:noFill/>
                      <a:prstDash val="solid"/>
                    </a:lnBlToTr>
                    <a:solidFill>
                      <a:srgbClr val="E9EEF8"/>
                    </a:solidFill>
                  </a:tcPr>
                </a:tc>
                <a:tc>
                  <a:txBody>
                    <a:bodyPr/>
                    <a:lstStyle/>
                    <a:p>
                      <a:pPr lvl="0" algn="ctr">
                        <a:buNone/>
                      </a:pPr>
                      <a:r>
                        <a:rPr lang="de-DE" dirty="0">
                          <a:solidFill>
                            <a:schemeClr val="bg1"/>
                          </a:solidFill>
                          <a:latin typeface="Optima" panose="02000503060000020004" pitchFamily="2" charset="0"/>
                        </a:rPr>
                        <a:t>10</a:t>
                      </a:r>
                    </a:p>
                  </a:txBody>
                  <a:tcPr anchor="ctr">
                    <a:lnL w="0">
                      <a:noFill/>
                    </a:lnL>
                    <a:lnR w="0">
                      <a:noFill/>
                    </a:lnR>
                    <a:lnT w="76200">
                      <a:solidFill>
                        <a:schemeClr val="bg1"/>
                      </a:solidFill>
                    </a:lnT>
                    <a:lnB w="76200">
                      <a:solidFill>
                        <a:schemeClr val="bg1"/>
                      </a:solid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459286543"/>
                  </a:ext>
                </a:extLst>
              </a:tr>
            </a:tbl>
          </a:graphicData>
        </a:graphic>
      </p:graphicFrame>
      <p:sp>
        <p:nvSpPr>
          <p:cNvPr id="12" name="Datumsplatzhalter 11">
            <a:extLst>
              <a:ext uri="{FF2B5EF4-FFF2-40B4-BE49-F238E27FC236}">
                <a16:creationId xmlns:a16="http://schemas.microsoft.com/office/drawing/2014/main" id="{1EA05A7C-EB6F-7F45-9288-2E0E1507DF3D}"/>
              </a:ext>
            </a:extLst>
          </p:cNvPr>
          <p:cNvSpPr>
            <a:spLocks noGrp="1"/>
          </p:cNvSpPr>
          <p:nvPr>
            <p:ph type="dt" sz="half" idx="10"/>
          </p:nvPr>
        </p:nvSpPr>
        <p:spPr/>
        <p:txBody>
          <a:bodyPr/>
          <a:lstStyle/>
          <a:p>
            <a:fld id="{19BC0409-835B-3048-A900-964B086A3E2C}" type="datetime1">
              <a:rPr lang="de-DE" smtClean="0"/>
              <a:t>01.07.22</a:t>
            </a:fld>
            <a:endParaRPr lang="de-DE"/>
          </a:p>
        </p:txBody>
      </p:sp>
      <p:sp>
        <p:nvSpPr>
          <p:cNvPr id="13" name="Foliennummernplatzhalter 12">
            <a:extLst>
              <a:ext uri="{FF2B5EF4-FFF2-40B4-BE49-F238E27FC236}">
                <a16:creationId xmlns:a16="http://schemas.microsoft.com/office/drawing/2014/main" id="{65A34B7D-8D17-024F-A122-2014DB9177D1}"/>
              </a:ext>
            </a:extLst>
          </p:cNvPr>
          <p:cNvSpPr>
            <a:spLocks noGrp="1"/>
          </p:cNvSpPr>
          <p:nvPr>
            <p:ph type="sldNum" sz="quarter" idx="12"/>
          </p:nvPr>
        </p:nvSpPr>
        <p:spPr/>
        <p:txBody>
          <a:bodyPr/>
          <a:lstStyle/>
          <a:p>
            <a:fld id="{5520E9DD-8CED-2442-A2AF-DE57A08AACE1}" type="slidenum">
              <a:rPr lang="de-DE" smtClean="0"/>
              <a:t>2</a:t>
            </a:fld>
            <a:endParaRPr lang="de-DE"/>
          </a:p>
        </p:txBody>
      </p:sp>
      <p:cxnSp>
        <p:nvCxnSpPr>
          <p:cNvPr id="15" name="Gerade Verbindung 14">
            <a:extLst>
              <a:ext uri="{FF2B5EF4-FFF2-40B4-BE49-F238E27FC236}">
                <a16:creationId xmlns:a16="http://schemas.microsoft.com/office/drawing/2014/main" id="{5E5756A2-216D-764B-BB70-8116128C2ABC}"/>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3444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fontScale="90000"/>
          </a:bodyPr>
          <a:lstStyle/>
          <a:p>
            <a:r>
              <a:rPr lang="de-DE" sz="2400" b="1" dirty="0">
                <a:latin typeface="Optima" panose="02000503060000020004" pitchFamily="2" charset="0"/>
              </a:rPr>
              <a:t>4) Verschiedene Arten von Zeitreihenanalysen</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ARIMA Modelle - Anwendungsgebiete des ARIMA Modells</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20</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A76D2F72-BDB6-AEAF-C39A-81742D6DA9BB}"/>
              </a:ext>
            </a:extLst>
          </p:cNvPr>
          <p:cNvSpPr txBox="1"/>
          <p:nvPr/>
        </p:nvSpPr>
        <p:spPr>
          <a:xfrm>
            <a:off x="172016" y="2435784"/>
            <a:ext cx="11847969" cy="2031325"/>
          </a:xfrm>
          <a:prstGeom prst="rect">
            <a:avLst/>
          </a:prstGeom>
          <a:noFill/>
        </p:spPr>
        <p:txBody>
          <a:bodyPr wrap="square" rtlCol="0">
            <a:spAutoFit/>
          </a:bodyPr>
          <a:lstStyle/>
          <a:p>
            <a:pPr marL="285750" lvl="0" indent="-285750">
              <a:buFont typeface="Arial" panose="020B0604020202020204" pitchFamily="34" charset="0"/>
              <a:buChar char="•"/>
            </a:pPr>
            <a:r>
              <a:rPr lang="de-DE" dirty="0">
                <a:latin typeface="Optima" panose="02000503060000020004" pitchFamily="2" charset="0"/>
              </a:rPr>
              <a:t>Auswertung von medizinischen Daten, wie sie beispielsweise bei EEG-Messungen auftreten</a:t>
            </a:r>
          </a:p>
          <a:p>
            <a:pPr marL="285750" lvl="0" indent="-285750">
              <a:buFont typeface="Arial" panose="020B0604020202020204" pitchFamily="34" charset="0"/>
              <a:buChar char="•"/>
            </a:pPr>
            <a:r>
              <a:rPr lang="de-DE" dirty="0">
                <a:latin typeface="Optima" panose="02000503060000020004" pitchFamily="2" charset="0"/>
              </a:rPr>
              <a:t>Auswertung von Finanzdaten beispielsweise von Börsenkursen</a:t>
            </a:r>
          </a:p>
          <a:p>
            <a:pPr marL="285750" lvl="0" indent="-285750">
              <a:buFont typeface="Arial" panose="020B0604020202020204" pitchFamily="34" charset="0"/>
              <a:buChar char="•"/>
            </a:pPr>
            <a:r>
              <a:rPr lang="de-DE" dirty="0">
                <a:latin typeface="Optima" panose="02000503060000020004" pitchFamily="2" charset="0"/>
              </a:rPr>
              <a:t>Auswertung von Daten eines Callcenters beispielsweise Bearbeitungsdauer eines Support-Vorgangs</a:t>
            </a:r>
          </a:p>
          <a:p>
            <a:pPr marL="285750" lvl="0" indent="-285750">
              <a:buFont typeface="Arial" panose="020B0604020202020204" pitchFamily="34" charset="0"/>
              <a:buChar char="•"/>
            </a:pPr>
            <a:r>
              <a:rPr lang="de-DE" dirty="0">
                <a:latin typeface="Optima" panose="02000503060000020004" pitchFamily="2" charset="0"/>
              </a:rPr>
              <a:t>Auswertung von Wetterdaten beispielsweise Temperatur- oder Windvorhersagen</a:t>
            </a:r>
          </a:p>
          <a:p>
            <a:pPr marL="285750" lvl="0" indent="-285750">
              <a:buFont typeface="Arial" panose="020B0604020202020204" pitchFamily="34" charset="0"/>
              <a:buChar char="•"/>
            </a:pPr>
            <a:r>
              <a:rPr lang="de-DE" dirty="0">
                <a:latin typeface="Optima" panose="02000503060000020004" pitchFamily="2" charset="0"/>
              </a:rPr>
              <a:t>Auswertung von sozialwissenschaftlichen Daten und Zeitreihen beispielsweise die Messung des Bevölkerungswachstums</a:t>
            </a:r>
          </a:p>
          <a:p>
            <a:pPr marL="285750" lvl="0" indent="-285750">
              <a:buFont typeface="Arial" panose="020B0604020202020204" pitchFamily="34" charset="0"/>
              <a:buChar char="•"/>
            </a:pPr>
            <a:r>
              <a:rPr lang="de-DE" dirty="0">
                <a:latin typeface="Optima" panose="02000503060000020004" pitchFamily="2" charset="0"/>
              </a:rPr>
              <a:t>Daten und Zeitreihen beispielsweise die Messung des Bevölkerungswachstums</a:t>
            </a:r>
          </a:p>
        </p:txBody>
      </p:sp>
    </p:spTree>
    <p:extLst>
      <p:ext uri="{BB962C8B-B14F-4D97-AF65-F5344CB8AC3E}">
        <p14:creationId xmlns:p14="http://schemas.microsoft.com/office/powerpoint/2010/main" val="1586533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Agenda</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latin typeface="Optima" panose="02000503060000020004" pitchFamily="2" charset="0"/>
            </a:endParaRPr>
          </a:p>
        </p:txBody>
      </p:sp>
      <p:graphicFrame>
        <p:nvGraphicFramePr>
          <p:cNvPr id="7" name="Diagramm 6">
            <a:extLst>
              <a:ext uri="{FF2B5EF4-FFF2-40B4-BE49-F238E27FC236}">
                <a16:creationId xmlns:a16="http://schemas.microsoft.com/office/drawing/2014/main" id="{C75205A1-F89A-2546-B78A-90B33022B0C7}"/>
              </a:ext>
            </a:extLst>
          </p:cNvPr>
          <p:cNvGraphicFramePr/>
          <p:nvPr>
            <p:extLst>
              <p:ext uri="{D42A27DB-BD31-4B8C-83A1-F6EECF244321}">
                <p14:modId xmlns:p14="http://schemas.microsoft.com/office/powerpoint/2010/main" val="2195035385"/>
              </p:ext>
            </p:extLst>
          </p:nvPr>
        </p:nvGraphicFramePr>
        <p:xfrm>
          <a:off x="2600446" y="1763250"/>
          <a:ext cx="6410194"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21</a:t>
            </a:fld>
            <a:endParaRPr lang="de-DE"/>
          </a:p>
        </p:txBody>
      </p:sp>
      <p:cxnSp>
        <p:nvCxnSpPr>
          <p:cNvPr id="12" name="Gerade Verbindung 11">
            <a:extLst>
              <a:ext uri="{FF2B5EF4-FFF2-40B4-BE49-F238E27FC236}">
                <a16:creationId xmlns:a16="http://schemas.microsoft.com/office/drawing/2014/main" id="{0007C592-3C63-0847-9C38-1B755338D6E7}"/>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84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a:bodyPr>
          <a:lstStyle/>
          <a:p>
            <a:r>
              <a:rPr lang="de-DE" sz="2400" b="1" dirty="0">
                <a:latin typeface="Optima" panose="02000503060000020004" pitchFamily="2" charset="0"/>
              </a:rPr>
              <a:t>5) Die richtige Modellauswahl</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err="1"/>
              <a:t>When</a:t>
            </a:r>
            <a:r>
              <a:rPr lang="de-DE" sz="1400" dirty="0"/>
              <a:t> </a:t>
            </a:r>
            <a:r>
              <a:rPr lang="de-DE" sz="1400" dirty="0" err="1"/>
              <a:t>to</a:t>
            </a:r>
            <a:r>
              <a:rPr lang="de-DE" sz="1400" dirty="0"/>
              <a:t> </a:t>
            </a:r>
            <a:r>
              <a:rPr lang="de-DE" sz="1400" dirty="0" err="1"/>
              <a:t>use</a:t>
            </a:r>
            <a:r>
              <a:rPr lang="de-DE" sz="1400" dirty="0"/>
              <a:t> </a:t>
            </a:r>
            <a:r>
              <a:rPr lang="de-DE" sz="1400" dirty="0" err="1"/>
              <a:t>which</a:t>
            </a:r>
            <a:r>
              <a:rPr lang="de-DE" sz="1400" dirty="0"/>
              <a:t>?</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22</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4" name="Tabelle 13">
            <a:extLst>
              <a:ext uri="{FF2B5EF4-FFF2-40B4-BE49-F238E27FC236}">
                <a16:creationId xmlns:a16="http://schemas.microsoft.com/office/drawing/2014/main" id="{9842BDFB-F109-6248-9658-664D2E97EA99}"/>
              </a:ext>
            </a:extLst>
          </p:cNvPr>
          <p:cNvGraphicFramePr>
            <a:graphicFrameLocks noGrp="1"/>
          </p:cNvGraphicFramePr>
          <p:nvPr>
            <p:extLst>
              <p:ext uri="{D42A27DB-BD31-4B8C-83A1-F6EECF244321}">
                <p14:modId xmlns:p14="http://schemas.microsoft.com/office/powerpoint/2010/main" val="1838107767"/>
              </p:ext>
            </p:extLst>
          </p:nvPr>
        </p:nvGraphicFramePr>
        <p:xfrm>
          <a:off x="1117362" y="2411309"/>
          <a:ext cx="9228841" cy="3610463"/>
        </p:xfrm>
        <a:graphic>
          <a:graphicData uri="http://schemas.openxmlformats.org/drawingml/2006/table">
            <a:tbl>
              <a:tblPr firstRow="1" firstCol="1" bandRow="1">
                <a:tableStyleId>{5C22544A-7EE6-4342-B048-85BDC9FD1C3A}</a:tableStyleId>
              </a:tblPr>
              <a:tblGrid>
                <a:gridCol w="2130458">
                  <a:extLst>
                    <a:ext uri="{9D8B030D-6E8A-4147-A177-3AD203B41FA5}">
                      <a16:colId xmlns:a16="http://schemas.microsoft.com/office/drawing/2014/main" val="1094571310"/>
                    </a:ext>
                  </a:extLst>
                </a:gridCol>
                <a:gridCol w="4021763">
                  <a:extLst>
                    <a:ext uri="{9D8B030D-6E8A-4147-A177-3AD203B41FA5}">
                      <a16:colId xmlns:a16="http://schemas.microsoft.com/office/drawing/2014/main" val="1803225173"/>
                    </a:ext>
                  </a:extLst>
                </a:gridCol>
                <a:gridCol w="3076620">
                  <a:extLst>
                    <a:ext uri="{9D8B030D-6E8A-4147-A177-3AD203B41FA5}">
                      <a16:colId xmlns:a16="http://schemas.microsoft.com/office/drawing/2014/main" val="3407726910"/>
                    </a:ext>
                  </a:extLst>
                </a:gridCol>
              </a:tblGrid>
              <a:tr h="515780">
                <a:tc>
                  <a:txBody>
                    <a:bodyPr/>
                    <a:lstStyle/>
                    <a:p>
                      <a:pPr marL="457200" algn="l"/>
                      <a:endParaRPr lang="de-DE" sz="1200" dirty="0">
                        <a:effectLst/>
                      </a:endParaRPr>
                    </a:p>
                    <a:p>
                      <a:pPr marL="457200" algn="l"/>
                      <a:r>
                        <a:rPr lang="de-DE" sz="1200" dirty="0">
                          <a:effectLst/>
                        </a:rPr>
                        <a:t>Model</a:t>
                      </a: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75000"/>
                      </a:schemeClr>
                    </a:solidFill>
                  </a:tcPr>
                </a:tc>
                <a:tc>
                  <a:txBody>
                    <a:bodyPr/>
                    <a:lstStyle/>
                    <a:p>
                      <a:pPr marL="457200" algn="ctr"/>
                      <a:endParaRPr lang="de-DE" sz="1200" dirty="0">
                        <a:effectLst/>
                      </a:endParaRPr>
                    </a:p>
                    <a:p>
                      <a:pPr marL="457200" algn="ctr"/>
                      <a:r>
                        <a:rPr lang="de-DE" sz="1200" dirty="0">
                          <a:effectLst/>
                        </a:rPr>
                        <a:t>ACF</a:t>
                      </a: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75000"/>
                      </a:schemeClr>
                    </a:solidFill>
                  </a:tcPr>
                </a:tc>
                <a:tc>
                  <a:txBody>
                    <a:bodyPr/>
                    <a:lstStyle/>
                    <a:p>
                      <a:pPr marL="457200" algn="ctr"/>
                      <a:endParaRPr lang="de-DE" sz="1200" dirty="0">
                        <a:effectLst/>
                      </a:endParaRPr>
                    </a:p>
                    <a:p>
                      <a:pPr marL="457200" algn="ctr"/>
                      <a:r>
                        <a:rPr lang="de-DE" sz="1200" dirty="0">
                          <a:effectLst/>
                        </a:rPr>
                        <a:t>PACF</a:t>
                      </a: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75000"/>
                      </a:schemeClr>
                    </a:solidFill>
                  </a:tcPr>
                </a:tc>
                <a:extLst>
                  <a:ext uri="{0D108BD9-81ED-4DB2-BD59-A6C34878D82A}">
                    <a16:rowId xmlns:a16="http://schemas.microsoft.com/office/drawing/2014/main" val="2130250088"/>
                  </a:ext>
                </a:extLst>
              </a:tr>
              <a:tr h="1031561">
                <a:tc>
                  <a:txBody>
                    <a:bodyPr/>
                    <a:lstStyle/>
                    <a:p>
                      <a:pPr marL="457200" algn="l"/>
                      <a:endParaRPr lang="de-DE" sz="1200" dirty="0">
                        <a:effectLst/>
                      </a:endParaRPr>
                    </a:p>
                    <a:p>
                      <a:pPr marL="457200" algn="l"/>
                      <a:r>
                        <a:rPr lang="de-DE" sz="1200" dirty="0">
                          <a:effectLst/>
                        </a:rPr>
                        <a:t>AR(p)</a:t>
                      </a: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75000"/>
                      </a:schemeClr>
                    </a:solidFill>
                  </a:tcPr>
                </a:tc>
                <a:tc>
                  <a:txBody>
                    <a:bodyPr/>
                    <a:lstStyle/>
                    <a:p>
                      <a:pPr marL="457200" algn="ctr"/>
                      <a:endParaRPr lang="de-DE" sz="1200" dirty="0">
                        <a:effectLst/>
                      </a:endParaRPr>
                    </a:p>
                    <a:p>
                      <a:pPr marL="457200" algn="ctr"/>
                      <a:r>
                        <a:rPr lang="de-DE" sz="1200" dirty="0">
                          <a:effectLst/>
                        </a:rPr>
                        <a:t>Spikes </a:t>
                      </a:r>
                      <a:r>
                        <a:rPr lang="de-DE" sz="1200" dirty="0" err="1">
                          <a:effectLst/>
                        </a:rPr>
                        <a:t>decay</a:t>
                      </a:r>
                      <a:r>
                        <a:rPr lang="de-DE" sz="1200" dirty="0">
                          <a:effectLst/>
                        </a:rPr>
                        <a:t> </a:t>
                      </a:r>
                      <a:r>
                        <a:rPr lang="de-DE" sz="1200" dirty="0" err="1">
                          <a:effectLst/>
                        </a:rPr>
                        <a:t>towards</a:t>
                      </a:r>
                      <a:r>
                        <a:rPr lang="de-DE" sz="1200" dirty="0">
                          <a:effectLst/>
                        </a:rPr>
                        <a:t> </a:t>
                      </a:r>
                      <a:r>
                        <a:rPr lang="de-DE" sz="1200" dirty="0" err="1">
                          <a:effectLst/>
                        </a:rPr>
                        <a:t>zero</a:t>
                      </a: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endParaRPr lang="de-DE" sz="1200">
                        <a:effectLst/>
                      </a:endParaRPr>
                    </a:p>
                    <a:p>
                      <a:pPr marL="457200" algn="ctr"/>
                      <a:r>
                        <a:rPr lang="de-DE" sz="1200">
                          <a:effectLst/>
                        </a:rPr>
                        <a:t>Spikes </a:t>
                      </a:r>
                      <a:r>
                        <a:rPr lang="de-DE" sz="1200" err="1">
                          <a:effectLst/>
                        </a:rPr>
                        <a:t>cutoff</a:t>
                      </a:r>
                      <a:r>
                        <a:rPr lang="de-DE" sz="1200">
                          <a:effectLst/>
                        </a:rPr>
                        <a:t> </a:t>
                      </a:r>
                      <a:r>
                        <a:rPr lang="de-DE" sz="1200" err="1">
                          <a:effectLst/>
                        </a:rPr>
                        <a:t>to</a:t>
                      </a:r>
                      <a:r>
                        <a:rPr lang="de-DE" sz="1200">
                          <a:effectLst/>
                        </a:rPr>
                        <a:t> </a:t>
                      </a:r>
                      <a:r>
                        <a:rPr lang="de-DE" sz="1200" err="1">
                          <a:effectLst/>
                        </a:rPr>
                        <a:t>zero</a:t>
                      </a:r>
                      <a:endParaRPr lang="de-DE"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51321540"/>
                  </a:ext>
                </a:extLst>
              </a:tr>
              <a:tr h="1031561">
                <a:tc>
                  <a:txBody>
                    <a:bodyPr/>
                    <a:lstStyle/>
                    <a:p>
                      <a:pPr marL="457200" algn="l"/>
                      <a:endParaRPr lang="de-DE" sz="1200" dirty="0">
                        <a:effectLst/>
                      </a:endParaRPr>
                    </a:p>
                    <a:p>
                      <a:pPr marL="457200" algn="l"/>
                      <a:r>
                        <a:rPr lang="de-DE" sz="1200" dirty="0">
                          <a:effectLst/>
                        </a:rPr>
                        <a:t>MA(p)</a:t>
                      </a: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75000"/>
                      </a:schemeClr>
                    </a:solidFill>
                  </a:tcPr>
                </a:tc>
                <a:tc>
                  <a:txBody>
                    <a:bodyPr/>
                    <a:lstStyle/>
                    <a:p>
                      <a:pPr marL="457200" algn="ctr"/>
                      <a:endParaRPr lang="de-DE" sz="1200">
                        <a:effectLst/>
                      </a:endParaRPr>
                    </a:p>
                    <a:p>
                      <a:pPr marL="457200" algn="ctr"/>
                      <a:r>
                        <a:rPr lang="de-DE" sz="1200">
                          <a:effectLst/>
                        </a:rPr>
                        <a:t>Spikes </a:t>
                      </a:r>
                      <a:r>
                        <a:rPr lang="de-DE" sz="1200" err="1">
                          <a:effectLst/>
                        </a:rPr>
                        <a:t>cutoff</a:t>
                      </a:r>
                      <a:r>
                        <a:rPr lang="de-DE" sz="1200">
                          <a:effectLst/>
                        </a:rPr>
                        <a:t> </a:t>
                      </a:r>
                      <a:r>
                        <a:rPr lang="de-DE" sz="1200" err="1">
                          <a:effectLst/>
                        </a:rPr>
                        <a:t>to</a:t>
                      </a:r>
                      <a:r>
                        <a:rPr lang="de-DE" sz="1200">
                          <a:effectLst/>
                        </a:rPr>
                        <a:t> </a:t>
                      </a:r>
                      <a:r>
                        <a:rPr lang="de-DE" sz="1200" err="1">
                          <a:effectLst/>
                        </a:rPr>
                        <a:t>zero</a:t>
                      </a:r>
                      <a:endParaRPr lang="de-DE"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endParaRPr lang="de-DE" sz="1200">
                        <a:effectLst/>
                      </a:endParaRPr>
                    </a:p>
                    <a:p>
                      <a:pPr marL="457200" algn="ctr"/>
                      <a:r>
                        <a:rPr lang="de-DE" sz="1200">
                          <a:effectLst/>
                        </a:rPr>
                        <a:t>Spikes </a:t>
                      </a:r>
                      <a:r>
                        <a:rPr lang="de-DE" sz="1200" err="1">
                          <a:effectLst/>
                        </a:rPr>
                        <a:t>decay</a:t>
                      </a:r>
                      <a:r>
                        <a:rPr lang="de-DE" sz="1200">
                          <a:effectLst/>
                        </a:rPr>
                        <a:t> </a:t>
                      </a:r>
                      <a:r>
                        <a:rPr lang="de-DE" sz="1200" err="1">
                          <a:effectLst/>
                        </a:rPr>
                        <a:t>towards</a:t>
                      </a:r>
                      <a:r>
                        <a:rPr lang="de-DE" sz="1200">
                          <a:effectLst/>
                        </a:rPr>
                        <a:t> </a:t>
                      </a:r>
                      <a:r>
                        <a:rPr lang="de-DE" sz="1200" err="1">
                          <a:effectLst/>
                        </a:rPr>
                        <a:t>zero</a:t>
                      </a:r>
                      <a:endParaRPr lang="de-DE"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0956146"/>
                  </a:ext>
                </a:extLst>
              </a:tr>
              <a:tr h="1031561">
                <a:tc>
                  <a:txBody>
                    <a:bodyPr/>
                    <a:lstStyle/>
                    <a:p>
                      <a:pPr marL="457200" algn="l"/>
                      <a:endParaRPr lang="de-DE" sz="1200" dirty="0">
                        <a:effectLst/>
                      </a:endParaRPr>
                    </a:p>
                    <a:p>
                      <a:pPr marL="457200" algn="l"/>
                      <a:r>
                        <a:rPr lang="de-DE" sz="1200" dirty="0">
                          <a:effectLst/>
                        </a:rPr>
                        <a:t>ARMA(</a:t>
                      </a:r>
                      <a:r>
                        <a:rPr lang="de-DE" sz="1200" dirty="0" err="1">
                          <a:effectLst/>
                        </a:rPr>
                        <a:t>p,q</a:t>
                      </a:r>
                      <a:r>
                        <a:rPr lang="de-DE" sz="1200" dirty="0">
                          <a:effectLst/>
                        </a:rPr>
                        <a:t>)</a:t>
                      </a: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75000"/>
                      </a:schemeClr>
                    </a:solidFill>
                  </a:tcPr>
                </a:tc>
                <a:tc>
                  <a:txBody>
                    <a:bodyPr/>
                    <a:lstStyle/>
                    <a:p>
                      <a:pPr marL="457200" algn="ctr"/>
                      <a:endParaRPr lang="de-DE" sz="1200">
                        <a:effectLst/>
                      </a:endParaRPr>
                    </a:p>
                    <a:p>
                      <a:pPr marL="457200" algn="ctr"/>
                      <a:r>
                        <a:rPr lang="de-DE" sz="1200">
                          <a:effectLst/>
                        </a:rPr>
                        <a:t>Spikes </a:t>
                      </a:r>
                      <a:r>
                        <a:rPr lang="de-DE" sz="1200" err="1">
                          <a:effectLst/>
                        </a:rPr>
                        <a:t>decay</a:t>
                      </a:r>
                      <a:r>
                        <a:rPr lang="de-DE" sz="1200">
                          <a:effectLst/>
                        </a:rPr>
                        <a:t> </a:t>
                      </a:r>
                      <a:r>
                        <a:rPr lang="de-DE" sz="1200" err="1">
                          <a:effectLst/>
                        </a:rPr>
                        <a:t>towards</a:t>
                      </a:r>
                      <a:r>
                        <a:rPr lang="de-DE" sz="1200">
                          <a:effectLst/>
                        </a:rPr>
                        <a:t> </a:t>
                      </a:r>
                      <a:r>
                        <a:rPr lang="de-DE" sz="1200" err="1">
                          <a:effectLst/>
                        </a:rPr>
                        <a:t>zero</a:t>
                      </a:r>
                      <a:endParaRPr lang="de-DE"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endParaRPr lang="de-DE" sz="1200" dirty="0">
                        <a:effectLst/>
                      </a:endParaRPr>
                    </a:p>
                    <a:p>
                      <a:pPr marL="457200" algn="ctr"/>
                      <a:r>
                        <a:rPr lang="de-DE" sz="1200" dirty="0">
                          <a:effectLst/>
                        </a:rPr>
                        <a:t>Spikes </a:t>
                      </a:r>
                      <a:r>
                        <a:rPr lang="de-DE" sz="1200" dirty="0" err="1">
                          <a:effectLst/>
                        </a:rPr>
                        <a:t>decay</a:t>
                      </a:r>
                      <a:r>
                        <a:rPr lang="de-DE" sz="1200" dirty="0">
                          <a:effectLst/>
                        </a:rPr>
                        <a:t> </a:t>
                      </a:r>
                      <a:r>
                        <a:rPr lang="de-DE" sz="1200" dirty="0" err="1">
                          <a:effectLst/>
                        </a:rPr>
                        <a:t>towards</a:t>
                      </a:r>
                      <a:r>
                        <a:rPr lang="de-DE" sz="1200" dirty="0">
                          <a:effectLst/>
                        </a:rPr>
                        <a:t> </a:t>
                      </a:r>
                      <a:r>
                        <a:rPr lang="de-DE" sz="1200" dirty="0" err="1">
                          <a:effectLst/>
                        </a:rPr>
                        <a:t>zero</a:t>
                      </a: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46342754"/>
                  </a:ext>
                </a:extLst>
              </a:tr>
            </a:tbl>
          </a:graphicData>
        </a:graphic>
      </p:graphicFrame>
      <p:sp>
        <p:nvSpPr>
          <p:cNvPr id="15" name="Rechteck 14">
            <a:extLst>
              <a:ext uri="{FF2B5EF4-FFF2-40B4-BE49-F238E27FC236}">
                <a16:creationId xmlns:a16="http://schemas.microsoft.com/office/drawing/2014/main" id="{5F043581-707D-E39F-4C2C-9EA9B8BC99D8}"/>
              </a:ext>
            </a:extLst>
          </p:cNvPr>
          <p:cNvSpPr/>
          <p:nvPr/>
        </p:nvSpPr>
        <p:spPr>
          <a:xfrm>
            <a:off x="3257247" y="2213344"/>
            <a:ext cx="7183225" cy="7541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Optima" panose="02000503060000020004" pitchFamily="2" charset="0"/>
            </a:endParaRPr>
          </a:p>
        </p:txBody>
      </p:sp>
      <p:sp>
        <p:nvSpPr>
          <p:cNvPr id="16" name="Textfeld 15">
            <a:extLst>
              <a:ext uri="{FF2B5EF4-FFF2-40B4-BE49-F238E27FC236}">
                <a16:creationId xmlns:a16="http://schemas.microsoft.com/office/drawing/2014/main" id="{F775DCF3-A05D-7D05-4159-14BC41129B6D}"/>
              </a:ext>
            </a:extLst>
          </p:cNvPr>
          <p:cNvSpPr txBox="1"/>
          <p:nvPr/>
        </p:nvSpPr>
        <p:spPr>
          <a:xfrm>
            <a:off x="3713018" y="1637655"/>
            <a:ext cx="3135841" cy="369332"/>
          </a:xfrm>
          <a:prstGeom prst="rect">
            <a:avLst/>
          </a:prstGeom>
          <a:noFill/>
        </p:spPr>
        <p:txBody>
          <a:bodyPr wrap="square" rtlCol="0">
            <a:spAutoFit/>
          </a:bodyPr>
          <a:lstStyle/>
          <a:p>
            <a:r>
              <a:rPr lang="de-DE" dirty="0">
                <a:latin typeface="Optima" panose="02000503060000020004" pitchFamily="2" charset="0"/>
              </a:rPr>
              <a:t>ACF: </a:t>
            </a:r>
            <a:r>
              <a:rPr lang="de-DE" dirty="0" err="1">
                <a:latin typeface="Optima" panose="02000503060000020004" pitchFamily="2" charset="0"/>
              </a:rPr>
              <a:t>Autocorrelationfunction</a:t>
            </a:r>
            <a:endParaRPr lang="de-DE" dirty="0">
              <a:latin typeface="Optima" panose="02000503060000020004" pitchFamily="2" charset="0"/>
            </a:endParaRPr>
          </a:p>
        </p:txBody>
      </p:sp>
      <p:sp>
        <p:nvSpPr>
          <p:cNvPr id="17" name="Textfeld 16">
            <a:extLst>
              <a:ext uri="{FF2B5EF4-FFF2-40B4-BE49-F238E27FC236}">
                <a16:creationId xmlns:a16="http://schemas.microsoft.com/office/drawing/2014/main" id="{75CB6523-5390-747E-BADD-9907C37C86D4}"/>
              </a:ext>
            </a:extLst>
          </p:cNvPr>
          <p:cNvSpPr txBox="1"/>
          <p:nvPr/>
        </p:nvSpPr>
        <p:spPr>
          <a:xfrm>
            <a:off x="7129294" y="1637655"/>
            <a:ext cx="3878229" cy="369332"/>
          </a:xfrm>
          <a:prstGeom prst="rect">
            <a:avLst/>
          </a:prstGeom>
          <a:noFill/>
        </p:spPr>
        <p:txBody>
          <a:bodyPr wrap="square" rtlCol="0">
            <a:spAutoFit/>
          </a:bodyPr>
          <a:lstStyle/>
          <a:p>
            <a:r>
              <a:rPr lang="de-DE" dirty="0">
                <a:latin typeface="Optima" panose="02000503060000020004" pitchFamily="2" charset="0"/>
              </a:rPr>
              <a:t>PACF: Partial </a:t>
            </a:r>
            <a:r>
              <a:rPr lang="de-DE" dirty="0" err="1">
                <a:latin typeface="Optima" panose="02000503060000020004" pitchFamily="2" charset="0"/>
              </a:rPr>
              <a:t>Autocorrelationfunction</a:t>
            </a:r>
            <a:endParaRPr lang="de-DE" dirty="0">
              <a:latin typeface="Optima" panose="02000503060000020004" pitchFamily="2" charset="0"/>
            </a:endParaRPr>
          </a:p>
        </p:txBody>
      </p:sp>
    </p:spTree>
    <p:extLst>
      <p:ext uri="{BB962C8B-B14F-4D97-AF65-F5344CB8AC3E}">
        <p14:creationId xmlns:p14="http://schemas.microsoft.com/office/powerpoint/2010/main" val="3716467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Agenda</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latin typeface="Optima" panose="02000503060000020004" pitchFamily="2" charset="0"/>
            </a:endParaRPr>
          </a:p>
        </p:txBody>
      </p:sp>
      <p:graphicFrame>
        <p:nvGraphicFramePr>
          <p:cNvPr id="7" name="Diagramm 6">
            <a:extLst>
              <a:ext uri="{FF2B5EF4-FFF2-40B4-BE49-F238E27FC236}">
                <a16:creationId xmlns:a16="http://schemas.microsoft.com/office/drawing/2014/main" id="{C75205A1-F89A-2546-B78A-90B33022B0C7}"/>
              </a:ext>
            </a:extLst>
          </p:cNvPr>
          <p:cNvGraphicFramePr/>
          <p:nvPr>
            <p:extLst>
              <p:ext uri="{D42A27DB-BD31-4B8C-83A1-F6EECF244321}">
                <p14:modId xmlns:p14="http://schemas.microsoft.com/office/powerpoint/2010/main" val="684355485"/>
              </p:ext>
            </p:extLst>
          </p:nvPr>
        </p:nvGraphicFramePr>
        <p:xfrm>
          <a:off x="2600446" y="1763250"/>
          <a:ext cx="6410194"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23</a:t>
            </a:fld>
            <a:endParaRPr lang="de-DE"/>
          </a:p>
        </p:txBody>
      </p:sp>
      <p:cxnSp>
        <p:nvCxnSpPr>
          <p:cNvPr id="12" name="Gerade Verbindung 11">
            <a:extLst>
              <a:ext uri="{FF2B5EF4-FFF2-40B4-BE49-F238E27FC236}">
                <a16:creationId xmlns:a16="http://schemas.microsoft.com/office/drawing/2014/main" id="{0007C592-3C63-0847-9C38-1B755338D6E7}"/>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695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a:bodyPr>
          <a:lstStyle/>
          <a:p>
            <a:r>
              <a:rPr lang="de-DE" sz="2400" b="1" dirty="0">
                <a:latin typeface="Optima" panose="02000503060000020004" pitchFamily="2" charset="0"/>
              </a:rPr>
              <a:t>6) Konstruktion eines ARIMA Modells</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Herleitung des ARIMA Modells vom ARMA</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24</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8F532317-D3CC-1003-8FF2-08F3F24A3133}"/>
              </a:ext>
            </a:extLst>
          </p:cNvPr>
          <p:cNvSpPr txBox="1"/>
          <p:nvPr/>
        </p:nvSpPr>
        <p:spPr>
          <a:xfrm>
            <a:off x="1558649" y="1951500"/>
            <a:ext cx="9125893" cy="2585323"/>
          </a:xfrm>
          <a:prstGeom prst="rect">
            <a:avLst/>
          </a:prstGeom>
          <a:noFill/>
        </p:spPr>
        <p:txBody>
          <a:bodyPr wrap="square" rtlCol="0">
            <a:spAutoFit/>
          </a:bodyPr>
          <a:lstStyle/>
          <a:p>
            <a:r>
              <a:rPr lang="de-DE" u="sng" dirty="0">
                <a:latin typeface="Optima" panose="02000503060000020004" pitchFamily="2" charset="0"/>
              </a:rPr>
              <a:t>Herleitung des ARIMA(</a:t>
            </a:r>
            <a:r>
              <a:rPr lang="de-DE" u="sng" dirty="0" err="1">
                <a:latin typeface="Optima" panose="02000503060000020004" pitchFamily="2" charset="0"/>
              </a:rPr>
              <a:t>p,d,q</a:t>
            </a:r>
            <a:r>
              <a:rPr lang="de-DE" u="sng" dirty="0">
                <a:latin typeface="Optima" panose="02000503060000020004" pitchFamily="2" charset="0"/>
              </a:rPr>
              <a:t>) Modells aus dem ARMA(</a:t>
            </a:r>
            <a:r>
              <a:rPr lang="de-DE" u="sng" dirty="0" err="1">
                <a:latin typeface="Optima" panose="02000503060000020004" pitchFamily="2" charset="0"/>
              </a:rPr>
              <a:t>p,q</a:t>
            </a:r>
            <a:r>
              <a:rPr lang="de-DE" u="sng" dirty="0">
                <a:latin typeface="Optima" panose="02000503060000020004" pitchFamily="2" charset="0"/>
              </a:rPr>
              <a:t>) Modells:</a:t>
            </a:r>
            <a:endParaRPr lang="de-DE" dirty="0">
              <a:latin typeface="Optima" panose="02000503060000020004" pitchFamily="2" charset="0"/>
            </a:endParaRPr>
          </a:p>
          <a:p>
            <a:r>
              <a:rPr lang="de-DE" dirty="0">
                <a:latin typeface="Optima" panose="02000503060000020004" pitchFamily="2" charset="0"/>
              </a:rPr>
              <a:t>Nach einer zusätzlichen Differenzierung der Zeitreihe und einer Integration nach Anwenden des Modells, spricht man von ARIMA-Modellen.</a:t>
            </a:r>
          </a:p>
          <a:p>
            <a:r>
              <a:rPr lang="de-DE" dirty="0">
                <a:latin typeface="Optima" panose="02000503060000020004" pitchFamily="2" charset="0"/>
              </a:rPr>
              <a:t>Einsatz: wenn die Filterung eines Trends benötigt wird. </a:t>
            </a:r>
          </a:p>
          <a:p>
            <a:r>
              <a:rPr lang="de-DE" dirty="0">
                <a:latin typeface="Optima" panose="02000503060000020004" pitchFamily="2" charset="0"/>
              </a:rPr>
              <a:t>Der Parameter d des ARIMA[</a:t>
            </a:r>
            <a:r>
              <a:rPr lang="de-DE" dirty="0" err="1">
                <a:latin typeface="Optima" panose="02000503060000020004" pitchFamily="2" charset="0"/>
              </a:rPr>
              <a:t>p,d,q</a:t>
            </a:r>
            <a:r>
              <a:rPr lang="de-DE" dirty="0">
                <a:latin typeface="Optima" panose="02000503060000020004" pitchFamily="2" charset="0"/>
              </a:rPr>
              <a:t>]-Modells bestimmt die Zahl der Differenzierungsschritte:</a:t>
            </a:r>
          </a:p>
          <a:p>
            <a:pPr marL="285750" lvl="0" indent="-285750">
              <a:buFont typeface="Arial" panose="020B0604020202020204" pitchFamily="34" charset="0"/>
              <a:buChar char="•"/>
            </a:pPr>
            <a:r>
              <a:rPr lang="de-DE" dirty="0">
                <a:latin typeface="Optima" panose="02000503060000020004" pitchFamily="2" charset="0"/>
              </a:rPr>
              <a:t>Zuerst wird die Zeitreihe d-mal abgeleitet, bis sie stationär ist.</a:t>
            </a:r>
          </a:p>
          <a:p>
            <a:pPr marL="285750" lvl="0" indent="-285750">
              <a:buFont typeface="Arial" panose="020B0604020202020204" pitchFamily="34" charset="0"/>
              <a:buChar char="•"/>
            </a:pPr>
            <a:r>
              <a:rPr lang="de-DE" dirty="0">
                <a:latin typeface="Optima" panose="02000503060000020004" pitchFamily="2" charset="0"/>
              </a:rPr>
              <a:t>Dann wird ein geeignetes ARMA[</a:t>
            </a:r>
            <a:r>
              <a:rPr lang="de-DE" dirty="0" err="1">
                <a:latin typeface="Optima" panose="02000503060000020004" pitchFamily="2" charset="0"/>
              </a:rPr>
              <a:t>p,q</a:t>
            </a:r>
            <a:r>
              <a:rPr lang="de-DE" dirty="0">
                <a:latin typeface="Optima" panose="02000503060000020004" pitchFamily="2" charset="0"/>
              </a:rPr>
              <a:t>]-Modell an die resultierende Serie angepasst.</a:t>
            </a:r>
          </a:p>
          <a:p>
            <a:pPr marL="285750" lvl="0" indent="-285750">
              <a:buFont typeface="Arial" panose="020B0604020202020204" pitchFamily="34" charset="0"/>
              <a:buChar char="•"/>
            </a:pPr>
            <a:r>
              <a:rPr lang="de-DE" dirty="0">
                <a:latin typeface="Optima" panose="02000503060000020004" pitchFamily="2" charset="0"/>
              </a:rPr>
              <a:t>Zuletzt müssen die geschätzten Voraussagen d-mal integriert werden.</a:t>
            </a:r>
          </a:p>
        </p:txBody>
      </p:sp>
      <p:sp>
        <p:nvSpPr>
          <p:cNvPr id="12" name="Geschweifte Klammer rechts 11">
            <a:extLst>
              <a:ext uri="{FF2B5EF4-FFF2-40B4-BE49-F238E27FC236}">
                <a16:creationId xmlns:a16="http://schemas.microsoft.com/office/drawing/2014/main" id="{74ABC628-7A6E-FE5D-EE3D-1162E5C2DA9F}"/>
              </a:ext>
            </a:extLst>
          </p:cNvPr>
          <p:cNvSpPr/>
          <p:nvPr/>
        </p:nvSpPr>
        <p:spPr>
          <a:xfrm rot="5400000">
            <a:off x="5384118" y="450627"/>
            <a:ext cx="340659" cy="7991599"/>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de-DE"/>
          </a:p>
        </p:txBody>
      </p:sp>
      <p:sp>
        <p:nvSpPr>
          <p:cNvPr id="13" name="Rechteck 12">
            <a:extLst>
              <a:ext uri="{FF2B5EF4-FFF2-40B4-BE49-F238E27FC236}">
                <a16:creationId xmlns:a16="http://schemas.microsoft.com/office/drawing/2014/main" id="{2B322E77-404C-AC27-8318-6AD0F59227C4}"/>
              </a:ext>
            </a:extLst>
          </p:cNvPr>
          <p:cNvSpPr/>
          <p:nvPr/>
        </p:nvSpPr>
        <p:spPr>
          <a:xfrm>
            <a:off x="1482068" y="4706326"/>
            <a:ext cx="8144758" cy="54684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latin typeface="Optima" panose="02000503060000020004" pitchFamily="2" charset="0"/>
              </a:rPr>
              <a:t>Grundschritte der Erstellung und des Vorgehens im weiteren Verlauf im Detail</a:t>
            </a:r>
          </a:p>
        </p:txBody>
      </p:sp>
    </p:spTree>
    <p:extLst>
      <p:ext uri="{BB962C8B-B14F-4D97-AF65-F5344CB8AC3E}">
        <p14:creationId xmlns:p14="http://schemas.microsoft.com/office/powerpoint/2010/main" val="959077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a:bodyPr>
          <a:lstStyle/>
          <a:p>
            <a:r>
              <a:rPr lang="de-DE" sz="2400" b="1" dirty="0">
                <a:latin typeface="Optima" panose="02000503060000020004" pitchFamily="2" charset="0"/>
              </a:rPr>
              <a:t>6) Konstruktion eines ARIMA Modells</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Wrap-Up AR und MA Prozesse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25</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92BF1F07-2F39-DB09-744D-A253B2875ABC}"/>
              </a:ext>
            </a:extLst>
          </p:cNvPr>
          <p:cNvSpPr txBox="1"/>
          <p:nvPr/>
        </p:nvSpPr>
        <p:spPr>
          <a:xfrm>
            <a:off x="1681849" y="2460032"/>
            <a:ext cx="9125893" cy="1754326"/>
          </a:xfrm>
          <a:prstGeom prst="rect">
            <a:avLst/>
          </a:prstGeom>
          <a:noFill/>
        </p:spPr>
        <p:txBody>
          <a:bodyPr wrap="square" rtlCol="0">
            <a:spAutoFit/>
          </a:bodyPr>
          <a:lstStyle/>
          <a:p>
            <a:r>
              <a:rPr lang="de-DE" b="1" dirty="0">
                <a:latin typeface="Optima" panose="02000503060000020004" pitchFamily="2" charset="0"/>
              </a:rPr>
              <a:t>Wrap Up AR-AM Prozesse</a:t>
            </a:r>
            <a:endParaRPr lang="de-DE" dirty="0">
              <a:latin typeface="Optima" panose="02000503060000020004" pitchFamily="2" charset="0"/>
            </a:endParaRPr>
          </a:p>
          <a:p>
            <a:r>
              <a:rPr lang="de-DE" dirty="0">
                <a:latin typeface="Optima" panose="02000503060000020004" pitchFamily="2" charset="0"/>
              </a:rPr>
              <a:t>MA-Prozesse sind besser darin, Abhängigkeiten in Beobachtungen zu modellieren, die kurz auftreten und sich dann wieder auflösen, während AR-Prozesse zeitliche Abhängigkeiten modellieren, die von Dauer über die Zeitreihe auftreten. Um herauszufinden, ob ein AR oder MA-Prozess vorliegt, hilft ein genauerer Blick auf die Autokorrelationsfunktion der Zeitreihe.</a:t>
            </a:r>
          </a:p>
        </p:txBody>
      </p:sp>
    </p:spTree>
    <p:extLst>
      <p:ext uri="{BB962C8B-B14F-4D97-AF65-F5344CB8AC3E}">
        <p14:creationId xmlns:p14="http://schemas.microsoft.com/office/powerpoint/2010/main" val="1996607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a:bodyPr>
          <a:lstStyle/>
          <a:p>
            <a:r>
              <a:rPr lang="de-DE" sz="2400" b="1" dirty="0">
                <a:latin typeface="Optima" panose="02000503060000020004" pitchFamily="2" charset="0"/>
              </a:rPr>
              <a:t>6) Konstruktion eines ARIMA Modells</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Festlegung AR und MA Prozesse</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26</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A09D7709-0680-17A4-B464-7A85361CC502}"/>
              </a:ext>
            </a:extLst>
          </p:cNvPr>
          <p:cNvSpPr txBox="1"/>
          <p:nvPr/>
        </p:nvSpPr>
        <p:spPr>
          <a:xfrm>
            <a:off x="1342651" y="1453861"/>
            <a:ext cx="9125893" cy="4524315"/>
          </a:xfrm>
          <a:prstGeom prst="rect">
            <a:avLst/>
          </a:prstGeom>
          <a:noFill/>
        </p:spPr>
        <p:txBody>
          <a:bodyPr wrap="square" rtlCol="0">
            <a:spAutoFit/>
          </a:bodyPr>
          <a:lstStyle/>
          <a:p>
            <a:r>
              <a:rPr lang="de-DE" altLang="de-DE" b="1" dirty="0">
                <a:latin typeface="Optima" panose="02000503060000020004" pitchFamily="2" charset="0"/>
                <a:ea typeface="Times New Roman" panose="02020603050405020304" pitchFamily="18" charset="0"/>
              </a:rPr>
              <a:t>Festlegung AR-AM Prozess</a:t>
            </a:r>
            <a:endParaRPr lang="de-DE" altLang="de-DE" sz="1100" dirty="0">
              <a:latin typeface="Optima" panose="02000503060000020004" pitchFamily="2" charset="0"/>
            </a:endParaRPr>
          </a:p>
          <a:p>
            <a:r>
              <a:rPr lang="de-DE" altLang="de-DE" dirty="0">
                <a:latin typeface="Optima" panose="02000503060000020004" pitchFamily="2" charset="0"/>
                <a:ea typeface="Times New Roman" panose="02020603050405020304" pitchFamily="18" charset="0"/>
              </a:rPr>
              <a:t>Autokorrelationen können über ein </a:t>
            </a:r>
            <a:r>
              <a:rPr lang="de-DE" altLang="de-DE" dirty="0" err="1">
                <a:latin typeface="Optima" panose="02000503060000020004" pitchFamily="2" charset="0"/>
                <a:ea typeface="Times New Roman" panose="02020603050405020304" pitchFamily="18" charset="0"/>
              </a:rPr>
              <a:t>Korrelogram</a:t>
            </a:r>
            <a:r>
              <a:rPr lang="de-DE" altLang="de-DE" dirty="0">
                <a:latin typeface="Optima" panose="02000503060000020004" pitchFamily="2" charset="0"/>
                <a:ea typeface="Times New Roman" panose="02020603050405020304" pitchFamily="18" charset="0"/>
              </a:rPr>
              <a:t> der Zeitreihe mit sich selber bzw. ihren Lags, also ihren verzögerten Wirkungen, beschrieben werden</a:t>
            </a:r>
          </a:p>
          <a:p>
            <a:endParaRPr lang="de-DE" altLang="de-DE" dirty="0">
              <a:latin typeface="Optima" panose="02000503060000020004" pitchFamily="2" charset="0"/>
              <a:ea typeface="Times New Roman" panose="02020603050405020304" pitchFamily="18" charset="0"/>
            </a:endParaRPr>
          </a:p>
          <a:p>
            <a:r>
              <a:rPr lang="de-DE" altLang="de-DE" dirty="0">
                <a:latin typeface="Optima" panose="02000503060000020004" pitchFamily="2" charset="0"/>
                <a:ea typeface="Times New Roman" panose="02020603050405020304" pitchFamily="18" charset="0"/>
              </a:rPr>
              <a:t>Autokorrelation über mehrere Lags: autoregressiven Prozess, der Abhängigkeiten über die gesamte Zeitreihe berücksichtigen sollte</a:t>
            </a:r>
          </a:p>
          <a:p>
            <a:r>
              <a:rPr lang="de-DE" altLang="de-DE" dirty="0">
                <a:latin typeface="Optima" panose="02000503060000020004" pitchFamily="2" charset="0"/>
                <a:ea typeface="Times New Roman" panose="02020603050405020304" pitchFamily="18" charset="0"/>
              </a:rPr>
              <a:t>Abhängigkeiten für eine kurze Dauer : MA-Prozess</a:t>
            </a:r>
          </a:p>
          <a:p>
            <a:endParaRPr lang="de-DE" altLang="de-DE" dirty="0">
              <a:latin typeface="Optima" panose="02000503060000020004" pitchFamily="2" charset="0"/>
              <a:ea typeface="Times New Roman" panose="02020603050405020304" pitchFamily="18" charset="0"/>
            </a:endParaRPr>
          </a:p>
          <a:p>
            <a:r>
              <a:rPr lang="de-DE" altLang="de-DE" dirty="0">
                <a:latin typeface="Optima" panose="02000503060000020004" pitchFamily="2" charset="0"/>
                <a:ea typeface="Times New Roman" panose="02020603050405020304" pitchFamily="18" charset="0"/>
              </a:rPr>
              <a:t>Falls AR-Prozesse vorliegen, stellt sich die Frage, ob es sich um AR-Prozesse höherer Ordnung handelt, also ob es sich um Abhängigkeiten handelt, die zwar über die gesamte Zeitreihe, aber nicht nur von jeweiligen vergangenen Zeitpunkt, sondern auch von Zeitpunkten in der ferneren Vergangenheit abhängen. Dafür hilft ein Blick auf die partielle Autokorrelationsfunktion (PACF). Diese untersucht die Abhängigkeiten in der Zeitreihe, wenn die Abhängigkeit zum Zeitpunkt t-1 aufgelöst wird. Beobachten wir dann weitere Abhängigkeiten über den Zeitpunkt t-1 hinaus, sollten AR-Prozesse höherer Ordnung modelliert werden.</a:t>
            </a:r>
            <a:endParaRPr lang="de-DE" altLang="de-DE" sz="2800" dirty="0">
              <a:latin typeface="Optima" panose="02000503060000020004" pitchFamily="2" charset="0"/>
            </a:endParaRPr>
          </a:p>
        </p:txBody>
      </p:sp>
    </p:spTree>
    <p:extLst>
      <p:ext uri="{BB962C8B-B14F-4D97-AF65-F5344CB8AC3E}">
        <p14:creationId xmlns:p14="http://schemas.microsoft.com/office/powerpoint/2010/main" val="3877519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a:bodyPr>
          <a:lstStyle/>
          <a:p>
            <a:r>
              <a:rPr lang="de-DE" sz="2400" b="1" dirty="0">
                <a:latin typeface="Optima" panose="02000503060000020004" pitchFamily="2" charset="0"/>
              </a:rPr>
              <a:t>6) Konstruktion eines ARIMA Modells</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Modellannahmen - Basics der Vorgehensweise: Der Box-Jenkins Prozess</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27</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DBDF1645-322E-2A37-78F5-79A74D0FB348}"/>
              </a:ext>
            </a:extLst>
          </p:cNvPr>
          <p:cNvSpPr txBox="1"/>
          <p:nvPr/>
        </p:nvSpPr>
        <p:spPr>
          <a:xfrm>
            <a:off x="1342651" y="1850423"/>
            <a:ext cx="9125893" cy="3570208"/>
          </a:xfrm>
          <a:prstGeom prst="rect">
            <a:avLst/>
          </a:prstGeom>
          <a:noFill/>
        </p:spPr>
        <p:txBody>
          <a:bodyPr wrap="square" rtlCol="0">
            <a:spAutoFit/>
          </a:bodyPr>
          <a:lstStyle/>
          <a:p>
            <a:r>
              <a:rPr lang="de-DE" b="1" dirty="0">
                <a:latin typeface="Optima" panose="02000503060000020004" pitchFamily="2" charset="0"/>
              </a:rPr>
              <a:t>Basis: Box-Jenkins Prozess</a:t>
            </a:r>
            <a:endParaRPr lang="de-DE" dirty="0">
              <a:latin typeface="Optima" panose="02000503060000020004" pitchFamily="2" charset="0"/>
            </a:endParaRPr>
          </a:p>
          <a:p>
            <a:r>
              <a:rPr lang="de-DE" dirty="0">
                <a:latin typeface="Optima" panose="02000503060000020004" pitchFamily="2" charset="0"/>
              </a:rPr>
              <a:t>-Festlegung der Ordnung des Modells (Spezifikation)</a:t>
            </a:r>
          </a:p>
          <a:p>
            <a:r>
              <a:rPr lang="de-DE" dirty="0">
                <a:latin typeface="Optima" panose="02000503060000020004" pitchFamily="2" charset="0"/>
              </a:rPr>
              <a:t>-die Schätzung der Parameter des Modells</a:t>
            </a:r>
          </a:p>
          <a:p>
            <a:r>
              <a:rPr lang="de-DE" dirty="0">
                <a:latin typeface="Optima" panose="02000503060000020004" pitchFamily="2" charset="0"/>
              </a:rPr>
              <a:t>-Überprüfung der Güte des Modells (Diagnose oder Validierung).</a:t>
            </a:r>
          </a:p>
          <a:p>
            <a:r>
              <a:rPr lang="de-DE" dirty="0">
                <a:latin typeface="Optima" panose="02000503060000020004" pitchFamily="2" charset="0"/>
              </a:rPr>
              <a:t>Der Ansatz geht auf eine Arbeit von George E. P. Box und </a:t>
            </a:r>
            <a:r>
              <a:rPr lang="de-DE" dirty="0" err="1">
                <a:latin typeface="Optima" panose="02000503060000020004" pitchFamily="2" charset="0"/>
              </a:rPr>
              <a:t>Gwilym</a:t>
            </a:r>
            <a:r>
              <a:rPr lang="de-DE" dirty="0">
                <a:latin typeface="Optima" panose="02000503060000020004" pitchFamily="2" charset="0"/>
              </a:rPr>
              <a:t> M. Jenkins aus dem Jahr 1970 zurück. </a:t>
            </a:r>
          </a:p>
          <a:p>
            <a:endParaRPr lang="de-DE" dirty="0">
              <a:latin typeface="Optima" panose="02000503060000020004" pitchFamily="2" charset="0"/>
            </a:endParaRPr>
          </a:p>
          <a:p>
            <a:pPr marL="342900" indent="-342900">
              <a:buFont typeface="+mj-lt"/>
              <a:buAutoNum type="arabicPeriod"/>
            </a:pPr>
            <a:r>
              <a:rPr lang="de-DE" dirty="0" err="1">
                <a:latin typeface="Optima" panose="02000503060000020004" pitchFamily="2" charset="0"/>
              </a:rPr>
              <a:t>Identification</a:t>
            </a:r>
            <a:endParaRPr lang="de-DE" dirty="0">
              <a:latin typeface="Optima" panose="02000503060000020004" pitchFamily="2" charset="0"/>
            </a:endParaRPr>
          </a:p>
          <a:p>
            <a:pPr marL="342900" lvl="0" indent="-342900">
              <a:buFont typeface="+mj-lt"/>
              <a:buAutoNum type="arabicPeriod"/>
            </a:pPr>
            <a:r>
              <a:rPr lang="de-DE" dirty="0" err="1">
                <a:latin typeface="Optima" panose="02000503060000020004" pitchFamily="2" charset="0"/>
              </a:rPr>
              <a:t>Estimation</a:t>
            </a:r>
            <a:endParaRPr lang="de-DE" dirty="0">
              <a:latin typeface="Optima" panose="02000503060000020004" pitchFamily="2" charset="0"/>
            </a:endParaRPr>
          </a:p>
          <a:p>
            <a:pPr marL="342900" lvl="0" indent="-342900">
              <a:buFont typeface="+mj-lt"/>
              <a:buAutoNum type="arabicPeriod"/>
            </a:pPr>
            <a:r>
              <a:rPr lang="de-DE" dirty="0" err="1">
                <a:latin typeface="Optima" panose="02000503060000020004" pitchFamily="2" charset="0"/>
              </a:rPr>
              <a:t>Diagnostic</a:t>
            </a:r>
            <a:r>
              <a:rPr lang="de-DE" dirty="0">
                <a:latin typeface="Optima" panose="02000503060000020004" pitchFamily="2" charset="0"/>
              </a:rPr>
              <a:t> Checking</a:t>
            </a:r>
          </a:p>
          <a:p>
            <a:pPr eaLnBrk="0" fontAlgn="base" hangingPunct="0">
              <a:spcBef>
                <a:spcPct val="0"/>
              </a:spcBef>
              <a:spcAft>
                <a:spcPct val="0"/>
              </a:spcAft>
            </a:pPr>
            <a:endParaRPr lang="de-DE" altLang="de-DE" sz="2800" dirty="0">
              <a:latin typeface="Optima" panose="02000503060000020004" pitchFamily="2" charset="0"/>
            </a:endParaRPr>
          </a:p>
          <a:p>
            <a:pPr lvl="0" eaLnBrk="0" fontAlgn="base" hangingPunct="0">
              <a:spcBef>
                <a:spcPct val="0"/>
              </a:spcBef>
              <a:spcAft>
                <a:spcPct val="0"/>
              </a:spcAft>
            </a:pPr>
            <a:r>
              <a:rPr lang="de-DE" altLang="de-DE" dirty="0">
                <a:latin typeface="Optima" panose="02000503060000020004" pitchFamily="2" charset="0"/>
                <a:ea typeface="Times New Roman" panose="02020603050405020304" pitchFamily="18" charset="0"/>
              </a:rPr>
              <a:t> </a:t>
            </a:r>
            <a:endParaRPr lang="de-DE" altLang="de-DE" sz="2800" dirty="0">
              <a:latin typeface="Optima" panose="02000503060000020004" pitchFamily="2" charset="0"/>
            </a:endParaRPr>
          </a:p>
        </p:txBody>
      </p:sp>
    </p:spTree>
    <p:extLst>
      <p:ext uri="{BB962C8B-B14F-4D97-AF65-F5344CB8AC3E}">
        <p14:creationId xmlns:p14="http://schemas.microsoft.com/office/powerpoint/2010/main" val="3757303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a:bodyPr>
          <a:lstStyle/>
          <a:p>
            <a:r>
              <a:rPr lang="de-DE" sz="2400" b="1" dirty="0">
                <a:latin typeface="Optima" panose="02000503060000020004" pitchFamily="2" charset="0"/>
              </a:rPr>
              <a:t>6) Konstruktion eines ARIMA Modells</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Modellannahmen - Basics der Vorgehensweise: Der Box-Jenkins Prozess</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28</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0AAE44D2-D736-5290-5D58-D42352653D67}"/>
              </a:ext>
            </a:extLst>
          </p:cNvPr>
          <p:cNvSpPr txBox="1"/>
          <p:nvPr/>
        </p:nvSpPr>
        <p:spPr>
          <a:xfrm>
            <a:off x="267030" y="1379577"/>
            <a:ext cx="10780359" cy="4585871"/>
          </a:xfrm>
          <a:prstGeom prst="rect">
            <a:avLst/>
          </a:prstGeom>
          <a:noFill/>
        </p:spPr>
        <p:txBody>
          <a:bodyPr wrap="square" rtlCol="0">
            <a:spAutoFit/>
          </a:bodyPr>
          <a:lstStyle/>
          <a:p>
            <a:r>
              <a:rPr lang="de-DE" sz="1600" b="1" dirty="0">
                <a:latin typeface="Optima" panose="02000503060000020004" pitchFamily="2" charset="0"/>
              </a:rPr>
              <a:t>Basis: Box-Jenkins Prozess</a:t>
            </a:r>
            <a:endParaRPr lang="de-DE" sz="1600" dirty="0">
              <a:latin typeface="Optima" panose="02000503060000020004" pitchFamily="2" charset="0"/>
            </a:endParaRPr>
          </a:p>
          <a:p>
            <a:pPr lvl="0"/>
            <a:r>
              <a:rPr lang="de-DE" sz="1600" u="sng" dirty="0">
                <a:latin typeface="Optima" panose="02000503060000020004" pitchFamily="2" charset="0"/>
              </a:rPr>
              <a:t>1) </a:t>
            </a:r>
            <a:r>
              <a:rPr lang="de-DE" sz="1600" u="sng" dirty="0" err="1">
                <a:latin typeface="Optima" panose="02000503060000020004" pitchFamily="2" charset="0"/>
              </a:rPr>
              <a:t>Identification</a:t>
            </a:r>
            <a:endParaRPr lang="de-DE" sz="1600" u="sng" dirty="0">
              <a:latin typeface="Optima" panose="02000503060000020004" pitchFamily="2" charset="0"/>
            </a:endParaRPr>
          </a:p>
          <a:p>
            <a:pPr lvl="0" eaLnBrk="0" fontAlgn="base" hangingPunct="0">
              <a:spcBef>
                <a:spcPct val="0"/>
              </a:spcBef>
              <a:spcAft>
                <a:spcPct val="0"/>
              </a:spcAft>
            </a:pPr>
            <a:r>
              <a:rPr lang="en-US" altLang="de-DE" sz="1600" dirty="0">
                <a:latin typeface="Optima" panose="02000503060000020004" pitchFamily="2" charset="0"/>
              </a:rPr>
              <a:t>Checking via ACF and PACF</a:t>
            </a:r>
          </a:p>
          <a:p>
            <a:pPr lvl="0" eaLnBrk="0" fontAlgn="base" hangingPunct="0">
              <a:spcBef>
                <a:spcPct val="0"/>
              </a:spcBef>
              <a:spcAft>
                <a:spcPct val="0"/>
              </a:spcAft>
            </a:pPr>
            <a:r>
              <a:rPr lang="en-US" altLang="de-DE" sz="1600" dirty="0">
                <a:latin typeface="Optima" panose="02000503060000020004" pitchFamily="2" charset="0"/>
              </a:rPr>
              <a:t>ACF und die PACF </a:t>
            </a:r>
            <a:r>
              <a:rPr lang="en-US" altLang="de-DE" sz="1600" dirty="0" err="1">
                <a:latin typeface="Optima" panose="02000503060000020004" pitchFamily="2" charset="0"/>
              </a:rPr>
              <a:t>berechnen</a:t>
            </a:r>
            <a:r>
              <a:rPr lang="en-US" altLang="de-DE" sz="1600" dirty="0">
                <a:latin typeface="Optima" panose="02000503060000020004" pitchFamily="2" charset="0"/>
              </a:rPr>
              <a:t>, um </a:t>
            </a:r>
            <a:r>
              <a:rPr lang="en-US" altLang="de-DE" sz="1600" dirty="0" err="1">
                <a:latin typeface="Optima" panose="02000503060000020004" pitchFamily="2" charset="0"/>
              </a:rPr>
              <a:t>zu</a:t>
            </a:r>
            <a:r>
              <a:rPr lang="en-US" altLang="de-DE" sz="1600" dirty="0">
                <a:latin typeface="Optima" panose="02000503060000020004" pitchFamily="2" charset="0"/>
              </a:rPr>
              <a:t> </a:t>
            </a:r>
            <a:r>
              <a:rPr lang="en-US" altLang="de-DE" sz="1600" dirty="0" err="1">
                <a:latin typeface="Optima" panose="02000503060000020004" pitchFamily="2" charset="0"/>
              </a:rPr>
              <a:t>sehen</a:t>
            </a:r>
            <a:r>
              <a:rPr lang="en-US" altLang="de-DE" sz="1600" dirty="0">
                <a:latin typeface="Optima" panose="02000503060000020004" pitchFamily="2" charset="0"/>
              </a:rPr>
              <a:t> </a:t>
            </a:r>
            <a:r>
              <a:rPr lang="en-US" altLang="de-DE" sz="1600" dirty="0" err="1">
                <a:latin typeface="Optima" panose="02000503060000020004" pitchFamily="2" charset="0"/>
              </a:rPr>
              <a:t>wie</a:t>
            </a:r>
            <a:r>
              <a:rPr lang="en-US" altLang="de-DE" sz="1600" dirty="0">
                <a:latin typeface="Optima" panose="02000503060000020004" pitchFamily="2" charset="0"/>
              </a:rPr>
              <a:t> </a:t>
            </a:r>
            <a:r>
              <a:rPr lang="en-US" altLang="de-DE" sz="1600" dirty="0" err="1">
                <a:latin typeface="Optima" panose="02000503060000020004" pitchFamily="2" charset="0"/>
              </a:rPr>
              <a:t>sehr</a:t>
            </a:r>
            <a:r>
              <a:rPr lang="en-US" altLang="de-DE" sz="1600" dirty="0">
                <a:latin typeface="Optima" panose="02000503060000020004" pitchFamily="2" charset="0"/>
              </a:rPr>
              <a:t> die </a:t>
            </a:r>
            <a:r>
              <a:rPr lang="en-US" altLang="de-DE" sz="1600" dirty="0" err="1">
                <a:latin typeface="Optima" panose="02000503060000020004" pitchFamily="2" charset="0"/>
              </a:rPr>
              <a:t>heutigen</a:t>
            </a:r>
            <a:r>
              <a:rPr lang="en-US" altLang="de-DE" sz="1600" dirty="0">
                <a:latin typeface="Optima" panose="02000503060000020004" pitchFamily="2" charset="0"/>
              </a:rPr>
              <a:t> </a:t>
            </a:r>
            <a:r>
              <a:rPr lang="en-US" altLang="de-DE" sz="1600" dirty="0" err="1">
                <a:latin typeface="Optima" panose="02000503060000020004" pitchFamily="2" charset="0"/>
              </a:rPr>
              <a:t>Werte</a:t>
            </a:r>
            <a:r>
              <a:rPr lang="en-US" altLang="de-DE" sz="1600" dirty="0">
                <a:latin typeface="Optima" panose="02000503060000020004" pitchFamily="2" charset="0"/>
              </a:rPr>
              <a:t> von den </a:t>
            </a:r>
            <a:r>
              <a:rPr lang="en-US" altLang="de-DE" sz="1600" dirty="0" err="1">
                <a:latin typeface="Optima" panose="02000503060000020004" pitchFamily="2" charset="0"/>
              </a:rPr>
              <a:t>vorangegangenen</a:t>
            </a:r>
            <a:r>
              <a:rPr lang="en-US" altLang="de-DE" sz="1600" dirty="0">
                <a:latin typeface="Optima" panose="02000503060000020004" pitchFamily="2" charset="0"/>
              </a:rPr>
              <a:t> </a:t>
            </a:r>
            <a:r>
              <a:rPr lang="en-US" altLang="de-DE" sz="1600" dirty="0" err="1">
                <a:latin typeface="Optima" panose="02000503060000020004" pitchFamily="2" charset="0"/>
              </a:rPr>
              <a:t>beeinflusst</a:t>
            </a:r>
            <a:r>
              <a:rPr lang="en-US" altLang="de-DE" sz="1600" dirty="0">
                <a:latin typeface="Optima" panose="02000503060000020004" pitchFamily="2" charset="0"/>
              </a:rPr>
              <a:t> </a:t>
            </a:r>
            <a:r>
              <a:rPr lang="en-US" altLang="de-DE" sz="1600" dirty="0" err="1">
                <a:latin typeface="Optima" panose="02000503060000020004" pitchFamily="2" charset="0"/>
              </a:rPr>
              <a:t>werden</a:t>
            </a:r>
            <a:r>
              <a:rPr lang="en-US" altLang="de-DE" sz="1600" dirty="0">
                <a:latin typeface="Optima" panose="02000503060000020004" pitchFamily="2" charset="0"/>
              </a:rPr>
              <a:t>. </a:t>
            </a:r>
          </a:p>
          <a:p>
            <a:pPr lvl="0" eaLnBrk="0" fontAlgn="base" hangingPunct="0">
              <a:spcBef>
                <a:spcPct val="0"/>
              </a:spcBef>
              <a:spcAft>
                <a:spcPct val="0"/>
              </a:spcAft>
            </a:pPr>
            <a:r>
              <a:rPr lang="en-US" altLang="de-DE" sz="1600" dirty="0" err="1">
                <a:latin typeface="Optima" panose="02000503060000020004" pitchFamily="2" charset="0"/>
              </a:rPr>
              <a:t>Zuerst</a:t>
            </a:r>
            <a:r>
              <a:rPr lang="en-US" altLang="de-DE" sz="1600" dirty="0">
                <a:latin typeface="Optima" panose="02000503060000020004" pitchFamily="2" charset="0"/>
              </a:rPr>
              <a:t> muss die ACF (</a:t>
            </a:r>
            <a:r>
              <a:rPr lang="en-US" altLang="de-DE" sz="1600" dirty="0" err="1">
                <a:latin typeface="Optima" panose="02000503060000020004" pitchFamily="2" charset="0"/>
              </a:rPr>
              <a:t>Autocorrelationfunction</a:t>
            </a:r>
            <a:r>
              <a:rPr lang="en-US" altLang="de-DE" sz="1600" dirty="0">
                <a:latin typeface="Optima" panose="02000503060000020004" pitchFamily="2" charset="0"/>
              </a:rPr>
              <a:t>) </a:t>
            </a:r>
            <a:r>
              <a:rPr lang="en-US" altLang="de-DE" sz="1600" dirty="0" err="1">
                <a:latin typeface="Optima" panose="02000503060000020004" pitchFamily="2" charset="0"/>
              </a:rPr>
              <a:t>aufgestellt</a:t>
            </a:r>
            <a:r>
              <a:rPr lang="en-US" altLang="de-DE" sz="1600" dirty="0">
                <a:latin typeface="Optima" panose="02000503060000020004" pitchFamily="2" charset="0"/>
              </a:rPr>
              <a:t> </a:t>
            </a:r>
            <a:r>
              <a:rPr lang="en-US" altLang="de-DE" sz="1600" dirty="0" err="1">
                <a:latin typeface="Optima" panose="02000503060000020004" pitchFamily="2" charset="0"/>
              </a:rPr>
              <a:t>werden</a:t>
            </a:r>
            <a:r>
              <a:rPr lang="en-US" altLang="de-DE" sz="1600" dirty="0">
                <a:latin typeface="Optima" panose="02000503060000020004" pitchFamily="2" charset="0"/>
              </a:rPr>
              <a:t> und für </a:t>
            </a:r>
            <a:r>
              <a:rPr lang="en-US" altLang="de-DE" sz="1600" dirty="0" err="1">
                <a:latin typeface="Optima" panose="02000503060000020004" pitchFamily="2" charset="0"/>
              </a:rPr>
              <a:t>verschiedene</a:t>
            </a:r>
            <a:r>
              <a:rPr lang="en-US" altLang="de-DE" sz="1600" dirty="0">
                <a:latin typeface="Optima" panose="02000503060000020004" pitchFamily="2" charset="0"/>
              </a:rPr>
              <a:t> </a:t>
            </a:r>
            <a:r>
              <a:rPr lang="en-US" altLang="de-DE" sz="1600" dirty="0" err="1">
                <a:latin typeface="Optima" panose="02000503060000020004" pitchFamily="2" charset="0"/>
              </a:rPr>
              <a:t>Werte</a:t>
            </a:r>
            <a:r>
              <a:rPr lang="en-US" altLang="de-DE" sz="1600" dirty="0">
                <a:latin typeface="Optima" panose="02000503060000020004" pitchFamily="2" charset="0"/>
              </a:rPr>
              <a:t> </a:t>
            </a:r>
            <a:r>
              <a:rPr lang="en-US" altLang="de-DE" sz="1600" dirty="0" err="1">
                <a:latin typeface="Optima" panose="02000503060000020004" pitchFamily="2" charset="0"/>
              </a:rPr>
              <a:t>verglichen</a:t>
            </a:r>
            <a:r>
              <a:rPr lang="en-US" altLang="de-DE" sz="1600" dirty="0">
                <a:latin typeface="Optima" panose="02000503060000020004" pitchFamily="2" charset="0"/>
              </a:rPr>
              <a:t> </a:t>
            </a:r>
            <a:r>
              <a:rPr lang="en-US" altLang="de-DE" sz="1600" dirty="0" err="1">
                <a:latin typeface="Optima" panose="02000503060000020004" pitchFamily="2" charset="0"/>
              </a:rPr>
              <a:t>werden</a:t>
            </a:r>
            <a:r>
              <a:rPr lang="en-US" altLang="de-DE" sz="1600" dirty="0">
                <a:latin typeface="Optima" panose="02000503060000020004" pitchFamily="2" charset="0"/>
              </a:rPr>
              <a:t>.</a:t>
            </a:r>
          </a:p>
          <a:p>
            <a:pPr lvl="0" eaLnBrk="0" fontAlgn="base" hangingPunct="0">
              <a:spcBef>
                <a:spcPct val="0"/>
              </a:spcBef>
              <a:spcAft>
                <a:spcPct val="0"/>
              </a:spcAft>
            </a:pPr>
            <a:endParaRPr lang="en-US" altLang="de-DE" sz="1200" dirty="0">
              <a:latin typeface="Optima" panose="02000503060000020004" pitchFamily="2" charset="0"/>
              <a:ea typeface="Calibri" panose="020F0502020204030204" pitchFamily="34" charset="0"/>
              <a:cs typeface="Times New Roman" panose="02020603050405020304" pitchFamily="18" charset="0"/>
            </a:endParaRPr>
          </a:p>
          <a:p>
            <a:pPr lvl="0" eaLnBrk="0" fontAlgn="base" hangingPunct="0">
              <a:spcBef>
                <a:spcPct val="0"/>
              </a:spcBef>
              <a:spcAft>
                <a:spcPct val="0"/>
              </a:spcAft>
            </a:pPr>
            <a:endParaRPr lang="en-US" altLang="de-DE" sz="1200" dirty="0">
              <a:latin typeface="Optima" panose="02000503060000020004" pitchFamily="2" charset="0"/>
              <a:ea typeface="Calibri" panose="020F0502020204030204" pitchFamily="34" charset="0"/>
              <a:cs typeface="Times New Roman" panose="02020603050405020304" pitchFamily="18" charset="0"/>
            </a:endParaRPr>
          </a:p>
          <a:p>
            <a:pPr lvl="0" eaLnBrk="0" fontAlgn="base" hangingPunct="0">
              <a:spcBef>
                <a:spcPct val="0"/>
              </a:spcBef>
              <a:spcAft>
                <a:spcPct val="0"/>
              </a:spcAft>
            </a:pPr>
            <a:endParaRPr lang="en-US" altLang="de-DE" sz="1200" dirty="0">
              <a:latin typeface="Optima" panose="02000503060000020004" pitchFamily="2" charset="0"/>
              <a:ea typeface="Calibri" panose="020F0502020204030204" pitchFamily="34" charset="0"/>
              <a:cs typeface="Times New Roman" panose="02020603050405020304" pitchFamily="18" charset="0"/>
            </a:endParaRPr>
          </a:p>
          <a:p>
            <a:pPr lvl="0" eaLnBrk="0" fontAlgn="base" hangingPunct="0">
              <a:spcBef>
                <a:spcPct val="0"/>
              </a:spcBef>
              <a:spcAft>
                <a:spcPct val="0"/>
              </a:spcAft>
            </a:pPr>
            <a:endParaRPr lang="en-US" altLang="de-DE" sz="1200" dirty="0">
              <a:latin typeface="Optima" panose="02000503060000020004" pitchFamily="2" charset="0"/>
              <a:ea typeface="Calibri" panose="020F0502020204030204" pitchFamily="34" charset="0"/>
              <a:cs typeface="Times New Roman" panose="02020603050405020304" pitchFamily="18" charset="0"/>
            </a:endParaRPr>
          </a:p>
          <a:p>
            <a:pPr lvl="0" eaLnBrk="0" fontAlgn="base" hangingPunct="0">
              <a:spcBef>
                <a:spcPct val="0"/>
              </a:spcBef>
              <a:spcAft>
                <a:spcPct val="0"/>
              </a:spcAft>
            </a:pPr>
            <a:endParaRPr lang="en-US" altLang="de-DE" sz="1200" dirty="0">
              <a:latin typeface="Optima" panose="02000503060000020004" pitchFamily="2" charset="0"/>
              <a:ea typeface="Calibri" panose="020F0502020204030204" pitchFamily="34" charset="0"/>
              <a:cs typeface="Times New Roman" panose="02020603050405020304" pitchFamily="18" charset="0"/>
            </a:endParaRPr>
          </a:p>
          <a:p>
            <a:pPr lvl="0" eaLnBrk="0" fontAlgn="base" hangingPunct="0">
              <a:spcBef>
                <a:spcPct val="0"/>
              </a:spcBef>
              <a:spcAft>
                <a:spcPct val="0"/>
              </a:spcAft>
            </a:pPr>
            <a:r>
              <a:rPr lang="en-US" altLang="de-DE" sz="1600" dirty="0" err="1">
                <a:latin typeface="Optima" panose="02000503060000020004" pitchFamily="2" charset="0"/>
              </a:rPr>
              <a:t>Dabei</a:t>
            </a:r>
            <a:r>
              <a:rPr lang="en-US" altLang="de-DE" sz="1600" dirty="0">
                <a:latin typeface="Optima" panose="02000503060000020004" pitchFamily="2" charset="0"/>
              </a:rPr>
              <a:t> </a:t>
            </a:r>
            <a:r>
              <a:rPr lang="en-US" altLang="de-DE" sz="1600" dirty="0" err="1">
                <a:latin typeface="Optima" panose="02000503060000020004" pitchFamily="2" charset="0"/>
              </a:rPr>
              <a:t>werden</a:t>
            </a:r>
            <a:r>
              <a:rPr lang="en-US" altLang="de-DE" sz="1600" dirty="0">
                <a:latin typeface="Optima" panose="02000503060000020004" pitchFamily="2" charset="0"/>
              </a:rPr>
              <a:t> </a:t>
            </a:r>
            <a:r>
              <a:rPr lang="en-US" altLang="de-DE" sz="1600" dirty="0" err="1">
                <a:latin typeface="Optima" panose="02000503060000020004" pitchFamily="2" charset="0"/>
              </a:rPr>
              <a:t>bei</a:t>
            </a:r>
            <a:r>
              <a:rPr lang="en-US" altLang="de-DE" sz="1600" dirty="0">
                <a:latin typeface="Optima" panose="02000503060000020004" pitchFamily="2" charset="0"/>
              </a:rPr>
              <a:t> der ACF </a:t>
            </a:r>
            <a:r>
              <a:rPr lang="en-US" altLang="de-DE" sz="1600" dirty="0" err="1">
                <a:latin typeface="Optima" panose="02000503060000020004" pitchFamily="2" charset="0"/>
              </a:rPr>
              <a:t>nur</a:t>
            </a:r>
            <a:r>
              <a:rPr lang="en-US" altLang="de-DE" sz="1600" dirty="0">
                <a:latin typeface="Optima" panose="02000503060000020004" pitchFamily="2" charset="0"/>
              </a:rPr>
              <a:t> die </a:t>
            </a:r>
            <a:r>
              <a:rPr lang="en-US" altLang="de-DE" sz="1600" dirty="0" err="1">
                <a:latin typeface="Optima" panose="02000503060000020004" pitchFamily="2" charset="0"/>
              </a:rPr>
              <a:t>direkt</a:t>
            </a:r>
            <a:r>
              <a:rPr lang="en-US" altLang="de-DE" sz="1600" dirty="0">
                <a:latin typeface="Optima" panose="02000503060000020004" pitchFamily="2" charset="0"/>
              </a:rPr>
              <a:t> </a:t>
            </a:r>
            <a:r>
              <a:rPr lang="en-US" altLang="de-DE" sz="1600" dirty="0" err="1">
                <a:latin typeface="Optima" panose="02000503060000020004" pitchFamily="2" charset="0"/>
              </a:rPr>
              <a:t>vorangegangenen</a:t>
            </a:r>
            <a:r>
              <a:rPr lang="en-US" altLang="de-DE" sz="1600" dirty="0">
                <a:latin typeface="Optima" panose="02000503060000020004" pitchFamily="2" charset="0"/>
              </a:rPr>
              <a:t> </a:t>
            </a:r>
            <a:r>
              <a:rPr lang="en-US" altLang="de-DE" sz="1600" dirty="0" err="1">
                <a:latin typeface="Optima" panose="02000503060000020004" pitchFamily="2" charset="0"/>
              </a:rPr>
              <a:t>Werte</a:t>
            </a:r>
            <a:r>
              <a:rPr lang="en-US" altLang="de-DE" sz="1600" dirty="0">
                <a:latin typeface="Optima" panose="02000503060000020004" pitchFamily="2" charset="0"/>
              </a:rPr>
              <a:t> </a:t>
            </a:r>
            <a:r>
              <a:rPr lang="en-US" altLang="de-DE" sz="1600" dirty="0" err="1">
                <a:latin typeface="Optima" panose="02000503060000020004" pitchFamily="2" charset="0"/>
              </a:rPr>
              <a:t>einer</a:t>
            </a:r>
            <a:r>
              <a:rPr lang="en-US" altLang="de-DE" sz="1600" dirty="0">
                <a:latin typeface="Optima" panose="02000503060000020004" pitchFamily="2" charset="0"/>
              </a:rPr>
              <a:t> </a:t>
            </a:r>
            <a:r>
              <a:rPr lang="en-US" altLang="de-DE" sz="1600" dirty="0" err="1">
                <a:latin typeface="Optima" panose="02000503060000020004" pitchFamily="2" charset="0"/>
              </a:rPr>
              <a:t>Zeitreihe</a:t>
            </a:r>
            <a:r>
              <a:rPr lang="en-US" altLang="de-DE" sz="1600" dirty="0">
                <a:latin typeface="Optima" panose="02000503060000020004" pitchFamily="2" charset="0"/>
              </a:rPr>
              <a:t> </a:t>
            </a:r>
            <a:r>
              <a:rPr lang="en-US" altLang="de-DE" sz="1600" dirty="0" err="1">
                <a:latin typeface="Optima" panose="02000503060000020004" pitchFamily="2" charset="0"/>
              </a:rPr>
              <a:t>miteinander</a:t>
            </a:r>
            <a:r>
              <a:rPr lang="en-US" altLang="de-DE" sz="1600" dirty="0">
                <a:latin typeface="Optima" panose="02000503060000020004" pitchFamily="2" charset="0"/>
              </a:rPr>
              <a:t> auf </a:t>
            </a:r>
            <a:r>
              <a:rPr lang="en-US" altLang="de-DE" sz="1600" dirty="0" err="1">
                <a:latin typeface="Optima" panose="02000503060000020004" pitchFamily="2" charset="0"/>
              </a:rPr>
              <a:t>Korrelation</a:t>
            </a:r>
            <a:r>
              <a:rPr lang="en-US" altLang="de-DE" sz="1600" dirty="0">
                <a:latin typeface="Optima" panose="02000503060000020004" pitchFamily="2" charset="0"/>
              </a:rPr>
              <a:t> </a:t>
            </a:r>
            <a:r>
              <a:rPr lang="en-US" altLang="de-DE" sz="1600" dirty="0" err="1">
                <a:latin typeface="Optima" panose="02000503060000020004" pitchFamily="2" charset="0"/>
              </a:rPr>
              <a:t>untersucht</a:t>
            </a:r>
            <a:r>
              <a:rPr lang="en-US" altLang="de-DE" sz="1600" dirty="0">
                <a:latin typeface="Optima" panose="02000503060000020004" pitchFamily="2" charset="0"/>
              </a:rPr>
              <a:t>, dies </a:t>
            </a:r>
            <a:r>
              <a:rPr lang="en-US" altLang="de-DE" sz="1600" dirty="0" err="1">
                <a:latin typeface="Optima" panose="02000503060000020004" pitchFamily="2" charset="0"/>
              </a:rPr>
              <a:t>wird</a:t>
            </a:r>
            <a:r>
              <a:rPr lang="en-US" altLang="de-DE" sz="1600" dirty="0">
                <a:latin typeface="Optima" panose="02000503060000020004" pitchFamily="2" charset="0"/>
              </a:rPr>
              <a:t> in der PACF </a:t>
            </a:r>
            <a:r>
              <a:rPr lang="en-US" altLang="de-DE" sz="1600" dirty="0" err="1">
                <a:latin typeface="Optima" panose="02000503060000020004" pitchFamily="2" charset="0"/>
              </a:rPr>
              <a:t>noch</a:t>
            </a:r>
            <a:r>
              <a:rPr lang="en-US" altLang="de-DE" sz="1600" dirty="0">
                <a:latin typeface="Optima" panose="02000503060000020004" pitchFamily="2" charset="0"/>
              </a:rPr>
              <a:t> </a:t>
            </a:r>
            <a:r>
              <a:rPr lang="en-US" altLang="de-DE" sz="1600" dirty="0" err="1">
                <a:latin typeface="Optima" panose="02000503060000020004" pitchFamily="2" charset="0"/>
              </a:rPr>
              <a:t>erweitert</a:t>
            </a:r>
            <a:r>
              <a:rPr lang="en-US" altLang="de-DE" sz="1600" dirty="0">
                <a:latin typeface="Optima" panose="02000503060000020004" pitchFamily="2" charset="0"/>
              </a:rPr>
              <a:t>.</a:t>
            </a:r>
          </a:p>
          <a:p>
            <a:pPr eaLnBrk="0" fontAlgn="base" hangingPunct="0">
              <a:spcBef>
                <a:spcPct val="0"/>
              </a:spcBef>
              <a:spcAft>
                <a:spcPct val="0"/>
              </a:spcAft>
            </a:pPr>
            <a:r>
              <a:rPr lang="de-DE" altLang="de-DE" sz="1600" dirty="0">
                <a:latin typeface="Optima" panose="02000503060000020004" pitchFamily="2" charset="0"/>
              </a:rPr>
              <a:t>Die Erweiterung der ACF ist die PACF, die Werte auf Korrelation untersucht, die nicht direkt unmittelbar vor einem Vergangenheitswert liegen, also z.B. den ersten und den fünften Wert anstatt den ersten und den zweiten Wert.</a:t>
            </a:r>
          </a:p>
          <a:p>
            <a:pPr eaLnBrk="0" fontAlgn="base" hangingPunct="0">
              <a:spcBef>
                <a:spcPct val="0"/>
              </a:spcBef>
              <a:spcAft>
                <a:spcPct val="0"/>
              </a:spcAft>
            </a:pPr>
            <a:endParaRPr lang="de-DE" altLang="de-DE" sz="1600" dirty="0">
              <a:latin typeface="Optima" panose="02000503060000020004" pitchFamily="2" charset="0"/>
            </a:endParaRPr>
          </a:p>
          <a:p>
            <a:pPr eaLnBrk="0" fontAlgn="base" hangingPunct="0">
              <a:spcBef>
                <a:spcPct val="0"/>
              </a:spcBef>
              <a:spcAft>
                <a:spcPct val="0"/>
              </a:spcAft>
            </a:pPr>
            <a:r>
              <a:rPr lang="de-DE" altLang="de-DE" sz="1600" dirty="0">
                <a:latin typeface="Optima" panose="02000503060000020004" pitchFamily="2" charset="0"/>
              </a:rPr>
              <a:t>Es wird die optimale Anzahl an Lags für das Model durch plotten herausgefunden, die Zahl der Werte ab denen eine Korrelation von 0 erreicht ist, was man anhand von </a:t>
            </a:r>
            <a:r>
              <a:rPr lang="de-DE" altLang="de-DE" sz="1600" dirty="0" err="1">
                <a:latin typeface="Optima" panose="02000503060000020004" pitchFamily="2" charset="0"/>
              </a:rPr>
              <a:t>Korrelogrammen</a:t>
            </a:r>
            <a:r>
              <a:rPr lang="de-DE" altLang="de-DE" sz="1600" dirty="0">
                <a:latin typeface="Optima" panose="02000503060000020004" pitchFamily="2" charset="0"/>
              </a:rPr>
              <a:t> durch Plotten sehen kann oder sich ausgeben lassen kann.</a:t>
            </a:r>
          </a:p>
          <a:p>
            <a:pPr lvl="0" eaLnBrk="0" fontAlgn="base" hangingPunct="0">
              <a:spcBef>
                <a:spcPct val="0"/>
              </a:spcBef>
              <a:spcAft>
                <a:spcPct val="0"/>
              </a:spcAft>
            </a:pPr>
            <a:endParaRPr lang="de-DE" altLang="de-DE" sz="2400" dirty="0">
              <a:latin typeface="Optima" panose="02000503060000020004" pitchFamily="2" charset="0"/>
            </a:endParaRPr>
          </a:p>
        </p:txBody>
      </p:sp>
      <p:pic>
        <p:nvPicPr>
          <p:cNvPr id="13" name="Grafik 12" descr="Ein Bild, das Text enthält.&#10;&#10;Automatisch generierte Beschreibung">
            <a:extLst>
              <a:ext uri="{FF2B5EF4-FFF2-40B4-BE49-F238E27FC236}">
                <a16:creationId xmlns:a16="http://schemas.microsoft.com/office/drawing/2014/main" id="{8F590A70-393E-1E42-B2D4-B0F6494CA001}"/>
              </a:ext>
            </a:extLst>
          </p:cNvPr>
          <p:cNvPicPr>
            <a:picLocks noChangeAspect="1"/>
          </p:cNvPicPr>
          <p:nvPr/>
        </p:nvPicPr>
        <p:blipFill>
          <a:blip r:embed="rId4"/>
          <a:stretch>
            <a:fillRect/>
          </a:stretch>
        </p:blipFill>
        <p:spPr>
          <a:xfrm>
            <a:off x="3581400" y="2870200"/>
            <a:ext cx="4131129" cy="558800"/>
          </a:xfrm>
          <a:prstGeom prst="rect">
            <a:avLst/>
          </a:prstGeom>
        </p:spPr>
      </p:pic>
    </p:spTree>
    <p:extLst>
      <p:ext uri="{BB962C8B-B14F-4D97-AF65-F5344CB8AC3E}">
        <p14:creationId xmlns:p14="http://schemas.microsoft.com/office/powerpoint/2010/main" val="3441497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a:bodyPr>
          <a:lstStyle/>
          <a:p>
            <a:r>
              <a:rPr lang="de-DE" sz="2400" b="1" dirty="0">
                <a:latin typeface="Optima" panose="02000503060000020004" pitchFamily="2" charset="0"/>
              </a:rPr>
              <a:t>6) Konstruktion eines ARIMA Modells</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Modellannahmen - Basics der Vorgehensweise: Der Box-Jenkins Prozess</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29</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0004A168-D829-1419-4498-6AA2DF9E83B7}"/>
              </a:ext>
            </a:extLst>
          </p:cNvPr>
          <p:cNvSpPr txBox="1"/>
          <p:nvPr/>
        </p:nvSpPr>
        <p:spPr>
          <a:xfrm>
            <a:off x="269276" y="1393942"/>
            <a:ext cx="9125893" cy="4739759"/>
          </a:xfrm>
          <a:prstGeom prst="rect">
            <a:avLst/>
          </a:prstGeom>
          <a:noFill/>
        </p:spPr>
        <p:txBody>
          <a:bodyPr wrap="square" rtlCol="0">
            <a:spAutoFit/>
          </a:bodyPr>
          <a:lstStyle/>
          <a:p>
            <a:pPr lvl="0" eaLnBrk="0" fontAlgn="base" hangingPunct="0">
              <a:spcBef>
                <a:spcPct val="0"/>
              </a:spcBef>
              <a:spcAft>
                <a:spcPct val="0"/>
              </a:spcAft>
            </a:pPr>
            <a:r>
              <a:rPr lang="de-DE" altLang="de-DE" sz="1600" u="sng" dirty="0">
                <a:latin typeface="Optima" panose="02000503060000020004" pitchFamily="2" charset="0"/>
                <a:cs typeface="Times New Roman" panose="02020603050405020304" pitchFamily="18" charset="0"/>
              </a:rPr>
              <a:t>2) </a:t>
            </a:r>
            <a:r>
              <a:rPr lang="de-DE" altLang="de-DE" sz="1600" u="sng" dirty="0" err="1">
                <a:latin typeface="Optima" panose="02000503060000020004" pitchFamily="2" charset="0"/>
                <a:cs typeface="Times New Roman" panose="02020603050405020304" pitchFamily="18" charset="0"/>
              </a:rPr>
              <a:t>Estimation</a:t>
            </a:r>
            <a:endParaRPr lang="de-DE" altLang="de-DE" sz="1600" u="sng" dirty="0">
              <a:latin typeface="Optima" panose="02000503060000020004" pitchFamily="2" charset="0"/>
              <a:cs typeface="Times New Roman" panose="02020603050405020304" pitchFamily="18" charset="0"/>
            </a:endParaRPr>
          </a:p>
          <a:p>
            <a:pPr lvl="0" eaLnBrk="0" fontAlgn="base" hangingPunct="0">
              <a:spcBef>
                <a:spcPct val="0"/>
              </a:spcBef>
              <a:spcAft>
                <a:spcPct val="0"/>
              </a:spcAft>
            </a:pPr>
            <a:r>
              <a:rPr lang="de-DE" altLang="de-DE" sz="1600" dirty="0">
                <a:latin typeface="Optima" panose="02000503060000020004" pitchFamily="2" charset="0"/>
                <a:cs typeface="Times New Roman" panose="02020603050405020304" pitchFamily="18" charset="0"/>
              </a:rPr>
              <a:t>Basierend auf den geplotteten Autokorrelationen, werden die Parameter p für die Anzahl der historischen Werte die gebraucht werden und </a:t>
            </a:r>
            <a:r>
              <a:rPr lang="de-DE" altLang="de-DE" sz="1600" dirty="0" err="1">
                <a:latin typeface="Optima" panose="02000503060000020004" pitchFamily="2" charset="0"/>
                <a:cs typeface="Times New Roman" panose="02020603050405020304" pitchFamily="18" charset="0"/>
              </a:rPr>
              <a:t>q</a:t>
            </a:r>
            <a:r>
              <a:rPr lang="de-DE" altLang="de-DE" sz="1600" dirty="0">
                <a:latin typeface="Optima" panose="02000503060000020004" pitchFamily="2" charset="0"/>
                <a:cs typeface="Times New Roman" panose="02020603050405020304" pitchFamily="18" charset="0"/>
              </a:rPr>
              <a:t> für die Anzahl der Lags bestimmt.</a:t>
            </a:r>
          </a:p>
          <a:p>
            <a:pPr lvl="0" eaLnBrk="0" fontAlgn="base" hangingPunct="0">
              <a:spcBef>
                <a:spcPct val="0"/>
              </a:spcBef>
              <a:spcAft>
                <a:spcPct val="0"/>
              </a:spcAft>
            </a:pPr>
            <a:r>
              <a:rPr lang="de-DE" altLang="de-DE" sz="1600" dirty="0">
                <a:latin typeface="Optima" panose="02000503060000020004" pitchFamily="2" charset="0"/>
                <a:cs typeface="Times New Roman" panose="02020603050405020304" pitchFamily="18" charset="0"/>
              </a:rPr>
              <a:t>Die genauen Werte für p und </a:t>
            </a:r>
            <a:r>
              <a:rPr lang="de-DE" altLang="de-DE" sz="1600" dirty="0" err="1">
                <a:latin typeface="Optima" panose="02000503060000020004" pitchFamily="2" charset="0"/>
                <a:cs typeface="Times New Roman" panose="02020603050405020304" pitchFamily="18" charset="0"/>
              </a:rPr>
              <a:t>q</a:t>
            </a:r>
            <a:r>
              <a:rPr lang="de-DE" altLang="de-DE" sz="1600" dirty="0">
                <a:latin typeface="Optima" panose="02000503060000020004" pitchFamily="2" charset="0"/>
                <a:cs typeface="Times New Roman" panose="02020603050405020304" pitchFamily="18" charset="0"/>
              </a:rPr>
              <a:t> müssen jedoch mit Schätzmethoden gefunden werden wie z.B.: Yule Walker Methode, Momentmethode, Maximum </a:t>
            </a:r>
            <a:r>
              <a:rPr lang="de-DE" altLang="de-DE" sz="1600" dirty="0" err="1">
                <a:latin typeface="Optima" panose="02000503060000020004" pitchFamily="2" charset="0"/>
                <a:cs typeface="Times New Roman" panose="02020603050405020304" pitchFamily="18" charset="0"/>
              </a:rPr>
              <a:t>Likelihood,etc</a:t>
            </a:r>
            <a:r>
              <a:rPr lang="de-DE" altLang="de-DE" sz="1600" dirty="0">
                <a:latin typeface="Optima" panose="02000503060000020004" pitchFamily="2" charset="0"/>
                <a:cs typeface="Times New Roman" panose="02020603050405020304" pitchFamily="18" charset="0"/>
              </a:rPr>
              <a:t>.</a:t>
            </a:r>
          </a:p>
          <a:p>
            <a:pPr lvl="0" eaLnBrk="0" fontAlgn="base" hangingPunct="0">
              <a:spcBef>
                <a:spcPct val="0"/>
              </a:spcBef>
              <a:spcAft>
                <a:spcPct val="0"/>
              </a:spcAft>
            </a:pPr>
            <a:endParaRPr lang="de-DE" altLang="de-DE" sz="1600" u="sng" dirty="0">
              <a:latin typeface="Optima" panose="02000503060000020004" pitchFamily="2" charset="0"/>
              <a:cs typeface="Times New Roman" panose="02020603050405020304" pitchFamily="18" charset="0"/>
            </a:endParaRPr>
          </a:p>
          <a:p>
            <a:pPr lvl="0" eaLnBrk="0" fontAlgn="base" hangingPunct="0">
              <a:spcBef>
                <a:spcPct val="0"/>
              </a:spcBef>
              <a:spcAft>
                <a:spcPct val="0"/>
              </a:spcAft>
            </a:pPr>
            <a:r>
              <a:rPr lang="de-DE" altLang="de-DE" sz="1600" u="sng" dirty="0">
                <a:latin typeface="Optima" panose="02000503060000020004" pitchFamily="2" charset="0"/>
                <a:cs typeface="Times New Roman" panose="02020603050405020304" pitchFamily="18" charset="0"/>
              </a:rPr>
              <a:t>3) </a:t>
            </a:r>
            <a:r>
              <a:rPr lang="de-DE" altLang="de-DE" sz="1600" u="sng" dirty="0" err="1">
                <a:latin typeface="Optima" panose="02000503060000020004" pitchFamily="2" charset="0"/>
                <a:cs typeface="Times New Roman" panose="02020603050405020304" pitchFamily="18" charset="0"/>
              </a:rPr>
              <a:t>Diagnostic</a:t>
            </a:r>
            <a:r>
              <a:rPr lang="de-DE" altLang="de-DE" sz="1600" u="sng" dirty="0">
                <a:latin typeface="Optima" panose="02000503060000020004" pitchFamily="2" charset="0"/>
                <a:cs typeface="Times New Roman" panose="02020603050405020304" pitchFamily="18" charset="0"/>
              </a:rPr>
              <a:t> Checking</a:t>
            </a:r>
          </a:p>
          <a:p>
            <a:pPr lvl="0" eaLnBrk="0" fontAlgn="base" hangingPunct="0">
              <a:spcBef>
                <a:spcPct val="0"/>
              </a:spcBef>
              <a:spcAft>
                <a:spcPct val="0"/>
              </a:spcAft>
            </a:pPr>
            <a:r>
              <a:rPr lang="de-DE" altLang="de-DE" sz="1600" dirty="0">
                <a:latin typeface="Optima" panose="02000503060000020004" pitchFamily="2" charset="0"/>
                <a:cs typeface="Times New Roman" panose="02020603050405020304" pitchFamily="18" charset="0"/>
              </a:rPr>
              <a:t>Hierfür existieren ebenfalls wieder diverse Methoden, um die Validität der gefundenen Schätzwerte zu testen. </a:t>
            </a:r>
          </a:p>
          <a:p>
            <a:pPr lvl="0" eaLnBrk="0" fontAlgn="base" hangingPunct="0">
              <a:spcBef>
                <a:spcPct val="0"/>
              </a:spcBef>
              <a:spcAft>
                <a:spcPct val="0"/>
              </a:spcAft>
            </a:pPr>
            <a:r>
              <a:rPr lang="de-DE" altLang="de-DE" sz="1600" dirty="0">
                <a:latin typeface="Optima" panose="02000503060000020004" pitchFamily="2" charset="0"/>
                <a:cs typeface="Times New Roman" panose="02020603050405020304" pitchFamily="18" charset="0"/>
              </a:rPr>
              <a:t>Die praktikabelsten sind: kleinster Wert von AIC/BIC/SBIC, das Modell mit dem kleinsten Wert mit den geschätzten Werten ist das beste.</a:t>
            </a:r>
          </a:p>
          <a:p>
            <a:pPr lvl="0" eaLnBrk="0" fontAlgn="base" hangingPunct="0">
              <a:spcBef>
                <a:spcPct val="0"/>
              </a:spcBef>
              <a:spcAft>
                <a:spcPct val="0"/>
              </a:spcAft>
            </a:pPr>
            <a:r>
              <a:rPr lang="de-DE" altLang="de-DE" sz="1600" dirty="0" err="1">
                <a:latin typeface="Optima" panose="02000503060000020004" pitchFamily="2" charset="0"/>
                <a:cs typeface="Times New Roman" panose="02020603050405020304" pitchFamily="18" charset="0"/>
              </a:rPr>
              <a:t>Desweiteren</a:t>
            </a:r>
            <a:r>
              <a:rPr lang="de-DE" altLang="de-DE" sz="1600" dirty="0">
                <a:latin typeface="Optima" panose="02000503060000020004" pitchFamily="2" charset="0"/>
                <a:cs typeface="Times New Roman" panose="02020603050405020304" pitchFamily="18" charset="0"/>
              </a:rPr>
              <a:t> kann die ACF der Residuen geplottet werden:</a:t>
            </a:r>
          </a:p>
          <a:p>
            <a:pPr eaLnBrk="0" fontAlgn="base" hangingPunct="0">
              <a:spcBef>
                <a:spcPct val="0"/>
              </a:spcBef>
              <a:spcAft>
                <a:spcPct val="0"/>
              </a:spcAft>
            </a:pPr>
            <a:r>
              <a:rPr lang="de-DE" altLang="de-DE" sz="1600" dirty="0">
                <a:latin typeface="Optima" panose="02000503060000020004" pitchFamily="2" charset="0"/>
                <a:cs typeface="Times New Roman" panose="02020603050405020304" pitchFamily="18" charset="0"/>
              </a:rPr>
              <a:t>Dabei hat das Modell eine hohe Güte wenn das meiste an ACF der Residuen innerhalb eines bestimmten Intervalls liegt: </a:t>
            </a:r>
          </a:p>
          <a:p>
            <a:pPr eaLnBrk="0" fontAlgn="base" hangingPunct="0">
              <a:spcBef>
                <a:spcPct val="0"/>
              </a:spcBef>
              <a:spcAft>
                <a:spcPct val="0"/>
              </a:spcAft>
            </a:pPr>
            <a:endParaRPr lang="de-DE" altLang="de-DE" sz="1600" dirty="0">
              <a:latin typeface="Optima" panose="02000503060000020004" pitchFamily="2" charset="0"/>
              <a:cs typeface="Times New Roman" panose="02020603050405020304" pitchFamily="18" charset="0"/>
            </a:endParaRPr>
          </a:p>
          <a:p>
            <a:pPr eaLnBrk="0" fontAlgn="base" hangingPunct="0">
              <a:spcBef>
                <a:spcPct val="0"/>
              </a:spcBef>
              <a:spcAft>
                <a:spcPct val="0"/>
              </a:spcAft>
            </a:pPr>
            <a:endParaRPr lang="de-DE" altLang="de-DE" sz="1600" dirty="0">
              <a:latin typeface="Optima" panose="02000503060000020004" pitchFamily="2" charset="0"/>
              <a:cs typeface="Times New Roman" panose="02020603050405020304" pitchFamily="18" charset="0"/>
            </a:endParaRPr>
          </a:p>
          <a:p>
            <a:pPr eaLnBrk="0" fontAlgn="base" hangingPunct="0">
              <a:spcBef>
                <a:spcPct val="0"/>
              </a:spcBef>
              <a:spcAft>
                <a:spcPct val="0"/>
              </a:spcAft>
            </a:pPr>
            <a:r>
              <a:rPr lang="de-DE" altLang="de-DE" sz="1600" dirty="0">
                <a:latin typeface="Optima" panose="02000503060000020004" pitchFamily="2" charset="0"/>
                <a:cs typeface="Times New Roman" panose="02020603050405020304" pitchFamily="18" charset="0"/>
              </a:rPr>
              <a:t>N: Anzahl der Beobachtungen bzw. hineingeladenen Werte</a:t>
            </a:r>
          </a:p>
          <a:p>
            <a:pPr eaLnBrk="0" fontAlgn="base" hangingPunct="0">
              <a:spcBef>
                <a:spcPct val="0"/>
              </a:spcBef>
              <a:spcAft>
                <a:spcPct val="0"/>
              </a:spcAft>
            </a:pPr>
            <a:r>
              <a:rPr lang="de-DE" altLang="de-DE" sz="1600" dirty="0">
                <a:latin typeface="Optima" panose="02000503060000020004" pitchFamily="2" charset="0"/>
                <a:cs typeface="Times New Roman" panose="02020603050405020304" pitchFamily="18" charset="0"/>
              </a:rPr>
              <a:t>Denn dann sind die Residuen ebenfalls „</a:t>
            </a:r>
            <a:r>
              <a:rPr lang="de-DE" altLang="de-DE" sz="1600" dirty="0" err="1">
                <a:latin typeface="Optima" panose="02000503060000020004" pitchFamily="2" charset="0"/>
                <a:cs typeface="Times New Roman" panose="02020603050405020304" pitchFamily="18" charset="0"/>
              </a:rPr>
              <a:t>white</a:t>
            </a:r>
            <a:r>
              <a:rPr lang="de-DE" altLang="de-DE" sz="1600" dirty="0">
                <a:latin typeface="Optima" panose="02000503060000020004" pitchFamily="2" charset="0"/>
                <a:cs typeface="Times New Roman" panose="02020603050405020304" pitchFamily="18" charset="0"/>
              </a:rPr>
              <a:t> </a:t>
            </a:r>
            <a:r>
              <a:rPr lang="de-DE" altLang="de-DE" sz="1600" dirty="0" err="1">
                <a:latin typeface="Optima" panose="02000503060000020004" pitchFamily="2" charset="0"/>
                <a:cs typeface="Times New Roman" panose="02020603050405020304" pitchFamily="18" charset="0"/>
              </a:rPr>
              <a:t>noise</a:t>
            </a:r>
            <a:r>
              <a:rPr lang="de-DE" altLang="de-DE" sz="1600" dirty="0">
                <a:latin typeface="Optima" panose="02000503060000020004" pitchFamily="2" charset="0"/>
                <a:cs typeface="Times New Roman" panose="02020603050405020304" pitchFamily="18" charset="0"/>
              </a:rPr>
              <a:t>“ was jedoch hier ein positives Zeichen ist.</a:t>
            </a:r>
          </a:p>
          <a:p>
            <a:pPr lvl="0" eaLnBrk="0" fontAlgn="base" hangingPunct="0">
              <a:spcBef>
                <a:spcPct val="0"/>
              </a:spcBef>
              <a:spcAft>
                <a:spcPct val="0"/>
              </a:spcAft>
            </a:pPr>
            <a:r>
              <a:rPr lang="de-DE" altLang="de-DE" sz="1200" dirty="0">
                <a:latin typeface="Optima" panose="02000503060000020004" pitchFamily="2" charset="0"/>
                <a:ea typeface="Times New Roman" panose="02020603050405020304" pitchFamily="18" charset="0"/>
              </a:rPr>
              <a:t> </a:t>
            </a:r>
            <a:endParaRPr lang="de-DE" altLang="de-DE" sz="1200" dirty="0">
              <a:latin typeface="Optima" panose="02000503060000020004" pitchFamily="2" charset="0"/>
            </a:endParaRPr>
          </a:p>
        </p:txBody>
      </p:sp>
      <p:pic>
        <p:nvPicPr>
          <p:cNvPr id="14" name="Grafik 13">
            <a:extLst>
              <a:ext uri="{FF2B5EF4-FFF2-40B4-BE49-F238E27FC236}">
                <a16:creationId xmlns:a16="http://schemas.microsoft.com/office/drawing/2014/main" id="{4725A9F7-4F03-4B31-A8B5-02960180BAA5}"/>
              </a:ext>
            </a:extLst>
          </p:cNvPr>
          <p:cNvPicPr>
            <a:picLocks noChangeAspect="1"/>
          </p:cNvPicPr>
          <p:nvPr/>
        </p:nvPicPr>
        <p:blipFill>
          <a:blip r:embed="rId4"/>
          <a:stretch>
            <a:fillRect/>
          </a:stretch>
        </p:blipFill>
        <p:spPr>
          <a:xfrm>
            <a:off x="2894658" y="4702058"/>
            <a:ext cx="2311400" cy="304800"/>
          </a:xfrm>
          <a:prstGeom prst="rect">
            <a:avLst/>
          </a:prstGeom>
        </p:spPr>
      </p:pic>
    </p:spTree>
    <p:extLst>
      <p:ext uri="{BB962C8B-B14F-4D97-AF65-F5344CB8AC3E}">
        <p14:creationId xmlns:p14="http://schemas.microsoft.com/office/powerpoint/2010/main" val="2890726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Agenda</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latin typeface="Optima" panose="02000503060000020004" pitchFamily="2" charset="0"/>
            </a:endParaRPr>
          </a:p>
        </p:txBody>
      </p:sp>
      <p:graphicFrame>
        <p:nvGraphicFramePr>
          <p:cNvPr id="7" name="Diagramm 6">
            <a:extLst>
              <a:ext uri="{FF2B5EF4-FFF2-40B4-BE49-F238E27FC236}">
                <a16:creationId xmlns:a16="http://schemas.microsoft.com/office/drawing/2014/main" id="{C75205A1-F89A-2546-B78A-90B33022B0C7}"/>
              </a:ext>
            </a:extLst>
          </p:cNvPr>
          <p:cNvGraphicFramePr/>
          <p:nvPr>
            <p:extLst>
              <p:ext uri="{D42A27DB-BD31-4B8C-83A1-F6EECF244321}">
                <p14:modId xmlns:p14="http://schemas.microsoft.com/office/powerpoint/2010/main" val="3923112756"/>
              </p:ext>
            </p:extLst>
          </p:nvPr>
        </p:nvGraphicFramePr>
        <p:xfrm>
          <a:off x="2600446" y="176325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3</a:t>
            </a:fld>
            <a:endParaRPr lang="de-DE"/>
          </a:p>
        </p:txBody>
      </p:sp>
      <p:cxnSp>
        <p:nvCxnSpPr>
          <p:cNvPr id="12" name="Gerade Verbindung 11">
            <a:extLst>
              <a:ext uri="{FF2B5EF4-FFF2-40B4-BE49-F238E27FC236}">
                <a16:creationId xmlns:a16="http://schemas.microsoft.com/office/drawing/2014/main" id="{0007C592-3C63-0847-9C38-1B755338D6E7}"/>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430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a:bodyPr>
          <a:lstStyle/>
          <a:p>
            <a:r>
              <a:rPr lang="de-DE" sz="2400" b="1" dirty="0">
                <a:latin typeface="Optima" panose="02000503060000020004" pitchFamily="2" charset="0"/>
              </a:rPr>
              <a:t>6) Konstruktion eines ARIMA Modells</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Modellannahmen - Spezifikationen eines Modells</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30</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D57CAD5C-2EBC-D0B5-0E5F-2FE6E36D7391}"/>
              </a:ext>
            </a:extLst>
          </p:cNvPr>
          <p:cNvSpPr txBox="1"/>
          <p:nvPr/>
        </p:nvSpPr>
        <p:spPr>
          <a:xfrm>
            <a:off x="269276" y="1524232"/>
            <a:ext cx="10986553" cy="2031325"/>
          </a:xfrm>
          <a:prstGeom prst="rect">
            <a:avLst/>
          </a:prstGeom>
          <a:noFill/>
        </p:spPr>
        <p:txBody>
          <a:bodyPr wrap="square" rtlCol="0">
            <a:spAutoFit/>
          </a:bodyPr>
          <a:lstStyle/>
          <a:p>
            <a:r>
              <a:rPr lang="de-DE" dirty="0">
                <a:latin typeface="Optima" panose="02000503060000020004" pitchFamily="2" charset="0"/>
              </a:rPr>
              <a:t>Jeder dieser drei einzelnen Modellbestandteile wird im Gesamtmodell durch seinen eigenen Parameter repräsentiert, daher wird das Modell oft wie folgt geschrieben: ARIMA(</a:t>
            </a:r>
            <a:r>
              <a:rPr lang="de-DE" dirty="0" err="1">
                <a:latin typeface="Optima" panose="02000503060000020004" pitchFamily="2" charset="0"/>
              </a:rPr>
              <a:t>p,d,q</a:t>
            </a:r>
            <a:r>
              <a:rPr lang="de-DE" dirty="0">
                <a:latin typeface="Optima" panose="02000503060000020004" pitchFamily="2" charset="0"/>
              </a:rPr>
              <a:t>)</a:t>
            </a:r>
          </a:p>
          <a:p>
            <a:endParaRPr lang="de-DE" dirty="0">
              <a:latin typeface="Optima" panose="02000503060000020004" pitchFamily="2" charset="0"/>
            </a:endParaRPr>
          </a:p>
          <a:p>
            <a:r>
              <a:rPr lang="de-DE" dirty="0">
                <a:latin typeface="Optima" panose="02000503060000020004" pitchFamily="2" charset="0"/>
              </a:rPr>
              <a:t>P: Die Anzahl an Lag Beobachtungen im Modell, auch bezeichnet als die Lag </a:t>
            </a:r>
            <a:r>
              <a:rPr lang="de-DE" dirty="0" err="1">
                <a:latin typeface="Optima" panose="02000503060000020004" pitchFamily="2" charset="0"/>
              </a:rPr>
              <a:t>order</a:t>
            </a:r>
            <a:endParaRPr lang="de-DE" dirty="0">
              <a:latin typeface="Optima" panose="02000503060000020004" pitchFamily="2" charset="0"/>
            </a:endParaRPr>
          </a:p>
          <a:p>
            <a:r>
              <a:rPr lang="de-DE" dirty="0">
                <a:latin typeface="Optima" panose="02000503060000020004" pitchFamily="2" charset="0"/>
              </a:rPr>
              <a:t>D: Die Anzahl der Differenzierungen der Rohbeobachtungen, auch bezeichnet als der Grad der Differenzierung</a:t>
            </a:r>
          </a:p>
          <a:p>
            <a:r>
              <a:rPr lang="de-DE" dirty="0">
                <a:latin typeface="Optima" panose="02000503060000020004" pitchFamily="2" charset="0"/>
              </a:rPr>
              <a:t>Q: Die Größe des MA Fensters, auch bezeichnet als die Order </a:t>
            </a:r>
            <a:r>
              <a:rPr lang="de-DE" dirty="0" err="1">
                <a:latin typeface="Optima" panose="02000503060000020004" pitchFamily="2" charset="0"/>
              </a:rPr>
              <a:t>of</a:t>
            </a:r>
            <a:r>
              <a:rPr lang="de-DE" dirty="0">
                <a:latin typeface="Optima" panose="02000503060000020004" pitchFamily="2" charset="0"/>
              </a:rPr>
              <a:t> MA</a:t>
            </a:r>
          </a:p>
        </p:txBody>
      </p:sp>
    </p:spTree>
    <p:extLst>
      <p:ext uri="{BB962C8B-B14F-4D97-AF65-F5344CB8AC3E}">
        <p14:creationId xmlns:p14="http://schemas.microsoft.com/office/powerpoint/2010/main" val="1147005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a:bodyPr>
          <a:lstStyle/>
          <a:p>
            <a:r>
              <a:rPr lang="de-DE" sz="2400" b="1" dirty="0">
                <a:latin typeface="Optima" panose="02000503060000020004" pitchFamily="2" charset="0"/>
              </a:rPr>
              <a:t>6) Konstruktion eines ARIMA Modells</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Modellannahmen - Erzielung von Stationarität</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31</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48762AE7-42E2-C81A-4AD7-D9FE2F4A8F89}"/>
              </a:ext>
            </a:extLst>
          </p:cNvPr>
          <p:cNvSpPr txBox="1"/>
          <p:nvPr/>
        </p:nvSpPr>
        <p:spPr>
          <a:xfrm>
            <a:off x="267030" y="1431265"/>
            <a:ext cx="11097371" cy="4185761"/>
          </a:xfrm>
          <a:prstGeom prst="rect">
            <a:avLst/>
          </a:prstGeom>
          <a:noFill/>
        </p:spPr>
        <p:txBody>
          <a:bodyPr wrap="square" rtlCol="0">
            <a:spAutoFit/>
          </a:bodyPr>
          <a:lstStyle/>
          <a:p>
            <a:pPr lvl="0" eaLnBrk="0" fontAlgn="base" hangingPunct="0">
              <a:spcBef>
                <a:spcPct val="0"/>
              </a:spcBef>
              <a:spcAft>
                <a:spcPct val="0"/>
              </a:spcAft>
            </a:pPr>
            <a:r>
              <a:rPr lang="de-DE" altLang="de-DE" sz="1400" dirty="0">
                <a:latin typeface="Optima" panose="02000503060000020004" pitchFamily="2" charset="0"/>
              </a:rPr>
              <a:t>Stationär bedeutet, dass sich die Randbedingungen einer Zeitreihe nicht verändern. Die zugrundeliegende Verteilungsfunktion der Zeitreihenwerte muss zeitlich konstant sein. Mittelwert und Varianz sind zu jeder Zeit gleich und folgen beispielsweise keinem Trend. Das Besondere am ARIMA-Modell im Vergleich zum ARMA-Modell ist, dass es durch eine zusätzliche Differenzierung und Integration Trends herausfiltern kann und durch diese Trendbeseitigung die geforderte Stationarität herstellt. Mit dem ARIMA-Modell lassen sich daher auch Zeitreihen analysieren und beschreiben, die einem Trend folgen.</a:t>
            </a:r>
          </a:p>
          <a:p>
            <a:pPr lvl="0" eaLnBrk="0" fontAlgn="base" hangingPunct="0">
              <a:spcBef>
                <a:spcPct val="0"/>
              </a:spcBef>
              <a:spcAft>
                <a:spcPct val="0"/>
              </a:spcAft>
            </a:pPr>
            <a:r>
              <a:rPr lang="de-DE" altLang="de-DE" sz="1400" dirty="0">
                <a:latin typeface="Optima" panose="02000503060000020004" pitchFamily="2" charset="0"/>
              </a:rPr>
              <a:t>Beispiel zur Veranschaulichung:</a:t>
            </a:r>
          </a:p>
          <a:p>
            <a:endParaRPr lang="de-DE" sz="1400" dirty="0">
              <a:latin typeface="Optima" panose="02000503060000020004" pitchFamily="2" charset="0"/>
            </a:endParaRPr>
          </a:p>
          <a:p>
            <a:endParaRPr lang="de-DE" sz="1400" dirty="0">
              <a:latin typeface="Optima" panose="02000503060000020004" pitchFamily="2" charset="0"/>
            </a:endParaRPr>
          </a:p>
          <a:p>
            <a:pPr lvl="0" eaLnBrk="0" fontAlgn="base" hangingPunct="0">
              <a:spcBef>
                <a:spcPct val="0"/>
              </a:spcBef>
              <a:spcAft>
                <a:spcPct val="0"/>
              </a:spcAft>
            </a:pPr>
            <a:endParaRPr lang="de-DE" altLang="de-DE" sz="1400" dirty="0">
              <a:latin typeface="Optima" panose="02000503060000020004" pitchFamily="2" charset="0"/>
            </a:endParaRPr>
          </a:p>
          <a:p>
            <a:pPr lvl="0" eaLnBrk="0" fontAlgn="base" hangingPunct="0">
              <a:spcBef>
                <a:spcPct val="0"/>
              </a:spcBef>
              <a:spcAft>
                <a:spcPct val="0"/>
              </a:spcAft>
            </a:pPr>
            <a:endParaRPr lang="de-DE" altLang="de-DE" sz="1400" dirty="0">
              <a:latin typeface="Optima" panose="02000503060000020004" pitchFamily="2" charset="0"/>
            </a:endParaRPr>
          </a:p>
          <a:p>
            <a:pPr lvl="0" eaLnBrk="0" fontAlgn="base" hangingPunct="0">
              <a:spcBef>
                <a:spcPct val="0"/>
              </a:spcBef>
              <a:spcAft>
                <a:spcPct val="0"/>
              </a:spcAft>
            </a:pPr>
            <a:r>
              <a:rPr lang="de-DE" altLang="de-DE" sz="1400" dirty="0">
                <a:latin typeface="Optima" panose="02000503060000020004" pitchFamily="2" charset="0"/>
              </a:rPr>
              <a:t>Hier nimmt der Mittelwert im Zeitverlauf zu, Zeitreihen mit (nicht nur linearem) Trend können mit dem ARIMA Modell unter Umständen erfolgreich beschrieben werden.</a:t>
            </a:r>
          </a:p>
          <a:p>
            <a:pPr lvl="0" eaLnBrk="0" fontAlgn="base" hangingPunct="0">
              <a:spcBef>
                <a:spcPct val="0"/>
              </a:spcBef>
              <a:spcAft>
                <a:spcPct val="0"/>
              </a:spcAft>
            </a:pPr>
            <a:r>
              <a:rPr lang="de-DE" altLang="de-DE" sz="1400" dirty="0">
                <a:latin typeface="Optima" panose="02000503060000020004" pitchFamily="2" charset="0"/>
              </a:rPr>
              <a:t>Im Gegensatz dazu ist folgender Fall nicht gut verwendbar, da die Varianz mit der Zeit zunimmt.</a:t>
            </a:r>
          </a:p>
          <a:p>
            <a:endParaRPr lang="de-DE" sz="1400" dirty="0">
              <a:latin typeface="Optima" panose="02000503060000020004" pitchFamily="2" charset="0"/>
            </a:endParaRPr>
          </a:p>
          <a:p>
            <a:endParaRPr lang="de-DE" sz="1400" dirty="0">
              <a:latin typeface="Optima" panose="02000503060000020004" pitchFamily="2" charset="0"/>
            </a:endParaRPr>
          </a:p>
          <a:p>
            <a:endParaRPr lang="de-DE" sz="1400" dirty="0">
              <a:latin typeface="Optima" panose="02000503060000020004" pitchFamily="2" charset="0"/>
            </a:endParaRPr>
          </a:p>
          <a:p>
            <a:endParaRPr lang="de-DE" sz="1400" dirty="0">
              <a:latin typeface="Optima" panose="02000503060000020004" pitchFamily="2" charset="0"/>
            </a:endParaRPr>
          </a:p>
          <a:p>
            <a:endParaRPr lang="de-DE" sz="1400" dirty="0">
              <a:latin typeface="Optima" panose="02000503060000020004" pitchFamily="2" charset="0"/>
            </a:endParaRPr>
          </a:p>
          <a:p>
            <a:pPr lvl="0" eaLnBrk="0" fontAlgn="base" hangingPunct="0">
              <a:spcBef>
                <a:spcPct val="0"/>
              </a:spcBef>
              <a:spcAft>
                <a:spcPct val="0"/>
              </a:spcAft>
            </a:pPr>
            <a:r>
              <a:rPr lang="de-DE" altLang="de-DE" sz="1400" dirty="0">
                <a:latin typeface="Optima" panose="02000503060000020004" pitchFamily="2" charset="0"/>
              </a:rPr>
              <a:t>Zeitreihen mit veränderlicher Varianz und veränderlicher höherer </a:t>
            </a:r>
            <a:r>
              <a:rPr lang="de-DE" altLang="de-DE" sz="1400" dirty="0">
                <a:latin typeface="Optima" panose="02000503060000020004" pitchFamily="2" charset="0"/>
                <a:hlinkClick r:id="rId4">
                  <a:extLst>
                    <a:ext uri="{A12FA001-AC4F-418D-AE19-62706E023703}">
                      <ahyp:hlinkClr xmlns:ahyp="http://schemas.microsoft.com/office/drawing/2018/hyperlinkcolor" val="tx"/>
                    </a:ext>
                  </a:extLst>
                </a:hlinkClick>
              </a:rPr>
              <a:t>Momente</a:t>
            </a:r>
            <a:r>
              <a:rPr lang="de-DE" altLang="de-DE" sz="1400" dirty="0">
                <a:latin typeface="Optima" panose="02000503060000020004" pitchFamily="2" charset="0"/>
              </a:rPr>
              <a:t> können mit der ARIMA Methode nicht beschrieben werden.</a:t>
            </a:r>
          </a:p>
        </p:txBody>
      </p:sp>
      <p:pic>
        <p:nvPicPr>
          <p:cNvPr id="13" name="Grafik 46" descr="ARIMA Trend">
            <a:extLst>
              <a:ext uri="{FF2B5EF4-FFF2-40B4-BE49-F238E27FC236}">
                <a16:creationId xmlns:a16="http://schemas.microsoft.com/office/drawing/2014/main" id="{763A4B42-7275-3EE6-3E2A-7349AC791B53}"/>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3271703" y="2584345"/>
            <a:ext cx="4559300" cy="93980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47" descr="ARIMA Varianz">
            <a:extLst>
              <a:ext uri="{FF2B5EF4-FFF2-40B4-BE49-F238E27FC236}">
                <a16:creationId xmlns:a16="http://schemas.microsoft.com/office/drawing/2014/main" id="{F3E5173C-B5F1-FBD6-4E6D-5B7E5DCE63EC}"/>
              </a:ext>
            </a:extLst>
          </p:cNvPr>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3271703" y="4334215"/>
            <a:ext cx="4559300" cy="93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660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a:bodyPr>
          <a:lstStyle/>
          <a:p>
            <a:r>
              <a:rPr lang="de-DE" sz="2400" b="1" dirty="0">
                <a:latin typeface="Optima" panose="02000503060000020004" pitchFamily="2" charset="0"/>
              </a:rPr>
              <a:t>6) Konstruktion eines ARIMA Modells</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Modellannahmen - Erzielung von Stationarität</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32</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4DBC65E0-7437-76C7-04ED-A852C0827402}"/>
              </a:ext>
            </a:extLst>
          </p:cNvPr>
          <p:cNvSpPr txBox="1"/>
          <p:nvPr/>
        </p:nvSpPr>
        <p:spPr>
          <a:xfrm>
            <a:off x="310112" y="1518370"/>
            <a:ext cx="11097371" cy="369332"/>
          </a:xfrm>
          <a:prstGeom prst="rect">
            <a:avLst/>
          </a:prstGeom>
          <a:noFill/>
        </p:spPr>
        <p:txBody>
          <a:bodyPr wrap="square" rtlCol="0">
            <a:spAutoFit/>
          </a:bodyPr>
          <a:lstStyle/>
          <a:p>
            <a:r>
              <a:rPr lang="de-DE" dirty="0">
                <a:latin typeface="Optima" panose="02000503060000020004" pitchFamily="2" charset="0"/>
              </a:rPr>
              <a:t>Eine Zeitreihe gilt als </a:t>
            </a:r>
            <a:r>
              <a:rPr lang="de-DE" u="sng" dirty="0">
                <a:latin typeface="Optima" panose="02000503060000020004" pitchFamily="2" charset="0"/>
              </a:rPr>
              <a:t>„zumindest schwach stationär“ </a:t>
            </a:r>
            <a:r>
              <a:rPr lang="de-DE" dirty="0">
                <a:latin typeface="Optima" panose="02000503060000020004" pitchFamily="2" charset="0"/>
              </a:rPr>
              <a:t>wenn die nachfolgenden Bedingungen erfüllt sind:</a:t>
            </a:r>
          </a:p>
        </p:txBody>
      </p:sp>
      <p:pic>
        <p:nvPicPr>
          <p:cNvPr id="15" name="Grafik 14">
            <a:extLst>
              <a:ext uri="{FF2B5EF4-FFF2-40B4-BE49-F238E27FC236}">
                <a16:creationId xmlns:a16="http://schemas.microsoft.com/office/drawing/2014/main" id="{CE3DBE8E-824C-DE6A-A123-A43BFBC96E47}"/>
              </a:ext>
            </a:extLst>
          </p:cNvPr>
          <p:cNvPicPr>
            <a:picLocks noChangeAspect="1"/>
          </p:cNvPicPr>
          <p:nvPr/>
        </p:nvPicPr>
        <p:blipFill>
          <a:blip r:embed="rId4"/>
          <a:stretch>
            <a:fillRect/>
          </a:stretch>
        </p:blipFill>
        <p:spPr>
          <a:xfrm>
            <a:off x="742940" y="2220610"/>
            <a:ext cx="5740400" cy="571500"/>
          </a:xfrm>
          <a:prstGeom prst="rect">
            <a:avLst/>
          </a:prstGeom>
        </p:spPr>
      </p:pic>
      <p:pic>
        <p:nvPicPr>
          <p:cNvPr id="16" name="Grafik 15">
            <a:extLst>
              <a:ext uri="{FF2B5EF4-FFF2-40B4-BE49-F238E27FC236}">
                <a16:creationId xmlns:a16="http://schemas.microsoft.com/office/drawing/2014/main" id="{B7BD984D-7917-0C6E-3CAD-4BF0797A34BF}"/>
              </a:ext>
            </a:extLst>
          </p:cNvPr>
          <p:cNvPicPr>
            <a:picLocks noChangeAspect="1"/>
          </p:cNvPicPr>
          <p:nvPr/>
        </p:nvPicPr>
        <p:blipFill>
          <a:blip r:embed="rId5"/>
          <a:stretch>
            <a:fillRect/>
          </a:stretch>
        </p:blipFill>
        <p:spPr>
          <a:xfrm>
            <a:off x="742940" y="2953661"/>
            <a:ext cx="5905500" cy="685800"/>
          </a:xfrm>
          <a:prstGeom prst="rect">
            <a:avLst/>
          </a:prstGeom>
        </p:spPr>
      </p:pic>
      <p:pic>
        <p:nvPicPr>
          <p:cNvPr id="17" name="Grafik 16" descr="Ein Bild, das Text enthält.&#10;&#10;Automatisch generierte Beschreibung">
            <a:extLst>
              <a:ext uri="{FF2B5EF4-FFF2-40B4-BE49-F238E27FC236}">
                <a16:creationId xmlns:a16="http://schemas.microsoft.com/office/drawing/2014/main" id="{A641F8AA-2019-95D3-AF12-FE909141D66F}"/>
              </a:ext>
            </a:extLst>
          </p:cNvPr>
          <p:cNvPicPr>
            <a:picLocks noChangeAspect="1"/>
          </p:cNvPicPr>
          <p:nvPr/>
        </p:nvPicPr>
        <p:blipFill>
          <a:blip r:embed="rId6"/>
          <a:stretch>
            <a:fillRect/>
          </a:stretch>
        </p:blipFill>
        <p:spPr>
          <a:xfrm>
            <a:off x="742940" y="3858069"/>
            <a:ext cx="5486400" cy="711200"/>
          </a:xfrm>
          <a:prstGeom prst="rect">
            <a:avLst/>
          </a:prstGeom>
        </p:spPr>
      </p:pic>
    </p:spTree>
    <p:extLst>
      <p:ext uri="{BB962C8B-B14F-4D97-AF65-F5344CB8AC3E}">
        <p14:creationId xmlns:p14="http://schemas.microsoft.com/office/powerpoint/2010/main" val="167416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Agenda</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latin typeface="Optima" panose="02000503060000020004" pitchFamily="2" charset="0"/>
            </a:endParaRPr>
          </a:p>
        </p:txBody>
      </p:sp>
      <p:graphicFrame>
        <p:nvGraphicFramePr>
          <p:cNvPr id="7" name="Diagramm 6">
            <a:extLst>
              <a:ext uri="{FF2B5EF4-FFF2-40B4-BE49-F238E27FC236}">
                <a16:creationId xmlns:a16="http://schemas.microsoft.com/office/drawing/2014/main" id="{C75205A1-F89A-2546-B78A-90B33022B0C7}"/>
              </a:ext>
            </a:extLst>
          </p:cNvPr>
          <p:cNvGraphicFramePr/>
          <p:nvPr/>
        </p:nvGraphicFramePr>
        <p:xfrm>
          <a:off x="2600446" y="1763250"/>
          <a:ext cx="6410194"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33</a:t>
            </a:fld>
            <a:endParaRPr lang="de-DE"/>
          </a:p>
        </p:txBody>
      </p:sp>
      <p:cxnSp>
        <p:nvCxnSpPr>
          <p:cNvPr id="12" name="Gerade Verbindung 11">
            <a:extLst>
              <a:ext uri="{FF2B5EF4-FFF2-40B4-BE49-F238E27FC236}">
                <a16:creationId xmlns:a16="http://schemas.microsoft.com/office/drawing/2014/main" id="{0007C592-3C63-0847-9C38-1B755338D6E7}"/>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425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a:bodyPr>
          <a:lstStyle/>
          <a:p>
            <a:r>
              <a:rPr lang="de-DE" sz="2400" b="1" dirty="0">
                <a:latin typeface="Optima" panose="02000503060000020004" pitchFamily="2" charset="0"/>
              </a:rPr>
              <a:t>7) ARIMA Schritt für Schritt</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Differenzierung zur Trendbeseitigung</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34</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75F96328-730F-3089-85DA-DDECC4781673}"/>
              </a:ext>
            </a:extLst>
          </p:cNvPr>
          <p:cNvSpPr txBox="1"/>
          <p:nvPr/>
        </p:nvSpPr>
        <p:spPr>
          <a:xfrm>
            <a:off x="180304" y="1489273"/>
            <a:ext cx="11831391" cy="5232202"/>
          </a:xfrm>
          <a:prstGeom prst="rect">
            <a:avLst/>
          </a:prstGeom>
          <a:noFill/>
        </p:spPr>
        <p:txBody>
          <a:bodyPr wrap="square" rtlCol="0">
            <a:spAutoFit/>
          </a:bodyPr>
          <a:lstStyle/>
          <a:p>
            <a:pPr lvl="0" eaLnBrk="0" fontAlgn="base" hangingPunct="0">
              <a:spcBef>
                <a:spcPct val="0"/>
              </a:spcBef>
              <a:spcAft>
                <a:spcPct val="0"/>
              </a:spcAft>
            </a:pPr>
            <a:r>
              <a:rPr lang="de-DE" altLang="de-DE" sz="1400" u="sng" dirty="0">
                <a:latin typeface="Optima" panose="02000503060000020004" pitchFamily="2" charset="0"/>
                <a:ea typeface="Times New Roman" panose="02020603050405020304" pitchFamily="18" charset="0"/>
              </a:rPr>
              <a:t>Schritt 1:</a:t>
            </a:r>
            <a:endParaRPr lang="de-DE" altLang="de-DE" sz="1000" dirty="0">
              <a:latin typeface="Optima" panose="02000503060000020004" pitchFamily="2" charset="0"/>
            </a:endParaRPr>
          </a:p>
          <a:p>
            <a:pPr lvl="0" eaLnBrk="0" fontAlgn="base" hangingPunct="0">
              <a:spcBef>
                <a:spcPct val="0"/>
              </a:spcBef>
              <a:spcAft>
                <a:spcPct val="0"/>
              </a:spcAft>
            </a:pPr>
            <a:r>
              <a:rPr lang="de-DE" altLang="de-DE" sz="1400" dirty="0">
                <a:latin typeface="Optima" panose="02000503060000020004" pitchFamily="2" charset="0"/>
                <a:ea typeface="Times New Roman" panose="02020603050405020304" pitchFamily="18" charset="0"/>
              </a:rPr>
              <a:t>Hat der Trend die Form eines Polynoms n-ter Ordnung:</a:t>
            </a:r>
          </a:p>
          <a:p>
            <a:pPr lvl="0" eaLnBrk="0" fontAlgn="base" hangingPunct="0">
              <a:spcBef>
                <a:spcPct val="0"/>
              </a:spcBef>
              <a:spcAft>
                <a:spcPct val="0"/>
              </a:spcAft>
            </a:pPr>
            <a:endParaRPr lang="de-DE" altLang="de-DE" sz="1000" dirty="0">
              <a:latin typeface="Optima" panose="02000503060000020004" pitchFamily="2" charset="0"/>
            </a:endParaRPr>
          </a:p>
          <a:p>
            <a:pPr lvl="0" eaLnBrk="0" fontAlgn="base" hangingPunct="0">
              <a:spcBef>
                <a:spcPct val="0"/>
              </a:spcBef>
              <a:spcAft>
                <a:spcPct val="0"/>
              </a:spcAft>
            </a:pPr>
            <a:r>
              <a:rPr lang="de-DE" altLang="de-DE" sz="1400" dirty="0">
                <a:latin typeface="Optima" panose="02000503060000020004" pitchFamily="2" charset="0"/>
              </a:rPr>
              <a:t>Dann lässt er sich einfach durch n-faches Differenzieren beseitigen (der aktuelle Wert minus dem links daneben bzw. wenn es mehrere sind dann minus „Alles was links steht“).</a:t>
            </a:r>
          </a:p>
          <a:p>
            <a:pPr lvl="0" eaLnBrk="0" fontAlgn="base" hangingPunct="0">
              <a:spcBef>
                <a:spcPct val="0"/>
              </a:spcBef>
              <a:spcAft>
                <a:spcPct val="0"/>
              </a:spcAft>
            </a:pPr>
            <a:r>
              <a:rPr lang="de-DE" altLang="de-DE" sz="1400" dirty="0">
                <a:latin typeface="Optima" panose="02000503060000020004" pitchFamily="2" charset="0"/>
              </a:rPr>
              <a:t>Aus Sicht des ARIMA Modells ist die Originalmessreihe folglich integriert (Integrated).</a:t>
            </a:r>
          </a:p>
          <a:p>
            <a:pPr lvl="0" eaLnBrk="0" fontAlgn="base" hangingPunct="0">
              <a:spcBef>
                <a:spcPct val="0"/>
              </a:spcBef>
              <a:spcAft>
                <a:spcPct val="0"/>
              </a:spcAft>
            </a:pPr>
            <a:endParaRPr lang="de-DE" altLang="de-DE" sz="1400" dirty="0">
              <a:latin typeface="Optima" panose="02000503060000020004" pitchFamily="2" charset="0"/>
            </a:endParaRPr>
          </a:p>
          <a:p>
            <a:pPr lvl="0" eaLnBrk="0" fontAlgn="base" hangingPunct="0">
              <a:spcBef>
                <a:spcPct val="0"/>
              </a:spcBef>
              <a:spcAft>
                <a:spcPct val="0"/>
              </a:spcAft>
            </a:pPr>
            <a:endParaRPr lang="de-DE" altLang="de-DE" sz="1000" dirty="0">
              <a:latin typeface="Optima" panose="02000503060000020004" pitchFamily="2" charset="0"/>
            </a:endParaRPr>
          </a:p>
          <a:p>
            <a:pPr lvl="0" eaLnBrk="0" fontAlgn="base" hangingPunct="0">
              <a:spcBef>
                <a:spcPct val="0"/>
              </a:spcBef>
              <a:spcAft>
                <a:spcPct val="0"/>
              </a:spcAft>
            </a:pPr>
            <a:endParaRPr lang="de-DE" altLang="de-DE" sz="1000" dirty="0">
              <a:latin typeface="Optima" panose="02000503060000020004" pitchFamily="2" charset="0"/>
            </a:endParaRPr>
          </a:p>
          <a:p>
            <a:endParaRPr lang="de-DE" sz="1400" dirty="0">
              <a:latin typeface="Optima" panose="02000503060000020004" pitchFamily="2" charset="0"/>
            </a:endParaRPr>
          </a:p>
          <a:p>
            <a:endParaRPr lang="de-DE" sz="1400" dirty="0">
              <a:latin typeface="Optima" panose="02000503060000020004" pitchFamily="2" charset="0"/>
            </a:endParaRPr>
          </a:p>
          <a:p>
            <a:pPr lvl="0" eaLnBrk="0" fontAlgn="base" hangingPunct="0">
              <a:spcBef>
                <a:spcPct val="0"/>
              </a:spcBef>
              <a:spcAft>
                <a:spcPct val="0"/>
              </a:spcAft>
            </a:pPr>
            <a:r>
              <a:rPr lang="de-DE" altLang="de-DE" sz="1400" dirty="0">
                <a:latin typeface="Optima" panose="02000503060000020004" pitchFamily="2" charset="0"/>
                <a:ea typeface="Times New Roman" panose="02020603050405020304" pitchFamily="18" charset="0"/>
              </a:rPr>
              <a:t>Nach 2 </a:t>
            </a:r>
            <a:r>
              <a:rPr lang="de-DE" altLang="de-DE" sz="1400" dirty="0" err="1">
                <a:latin typeface="Optima" panose="02000503060000020004" pitchFamily="2" charset="0"/>
                <a:ea typeface="Times New Roman" panose="02020603050405020304" pitchFamily="18" charset="0"/>
              </a:rPr>
              <a:t>facher</a:t>
            </a:r>
            <a:r>
              <a:rPr lang="de-DE" altLang="de-DE" sz="1400" dirty="0">
                <a:latin typeface="Optima" panose="02000503060000020004" pitchFamily="2" charset="0"/>
                <a:ea typeface="Times New Roman" panose="02020603050405020304" pitchFamily="18" charset="0"/>
              </a:rPr>
              <a:t> Differenzierung (Abziehen jeweils benachbarter Werte) einer Reihe mit offenbar quadratischem Trend, erhält man eine Reihe, die offenbar keinen Trend mehr enthält (Rauschen wurde der Übersicht halber weggelassen).</a:t>
            </a:r>
          </a:p>
          <a:p>
            <a:pPr lvl="0" eaLnBrk="0" fontAlgn="base" hangingPunct="0">
              <a:spcBef>
                <a:spcPct val="0"/>
              </a:spcBef>
              <a:spcAft>
                <a:spcPct val="0"/>
              </a:spcAft>
            </a:pPr>
            <a:r>
              <a:rPr lang="de-DE" altLang="de-DE" sz="1400" b="1" dirty="0">
                <a:latin typeface="Optima" panose="02000503060000020004" pitchFamily="2" charset="0"/>
              </a:rPr>
              <a:t>-&gt; Stationär </a:t>
            </a:r>
            <a:endParaRPr lang="de-DE" altLang="de-DE" sz="1000" b="1" dirty="0">
              <a:latin typeface="Optima" panose="02000503060000020004" pitchFamily="2" charset="0"/>
            </a:endParaRPr>
          </a:p>
          <a:p>
            <a:pPr lvl="0" eaLnBrk="0" fontAlgn="base" hangingPunct="0">
              <a:spcBef>
                <a:spcPct val="0"/>
              </a:spcBef>
              <a:spcAft>
                <a:spcPct val="0"/>
              </a:spcAft>
            </a:pPr>
            <a:r>
              <a:rPr lang="de-DE" altLang="de-DE" sz="1400" dirty="0">
                <a:latin typeface="Optima" panose="02000503060000020004" pitchFamily="2" charset="0"/>
                <a:ea typeface="Times New Roman" panose="02020603050405020304" pitchFamily="18" charset="0"/>
              </a:rPr>
              <a:t>Saisonale Schwankungen (Periodizität) sind eine weitere Verletzung von Stationarität. </a:t>
            </a:r>
            <a:endParaRPr lang="de-DE" altLang="de-DE" sz="1000" dirty="0">
              <a:latin typeface="Optima" panose="02000503060000020004" pitchFamily="2" charset="0"/>
            </a:endParaRPr>
          </a:p>
          <a:p>
            <a:pPr lvl="0" eaLnBrk="0" fontAlgn="base" hangingPunct="0">
              <a:spcBef>
                <a:spcPct val="0"/>
              </a:spcBef>
              <a:spcAft>
                <a:spcPct val="0"/>
              </a:spcAft>
            </a:pPr>
            <a:r>
              <a:rPr lang="de-DE" altLang="de-DE" sz="1400" dirty="0">
                <a:latin typeface="Optima" panose="02000503060000020004" pitchFamily="2" charset="0"/>
                <a:ea typeface="Times New Roman" panose="02020603050405020304" pitchFamily="18" charset="0"/>
              </a:rPr>
              <a:t>Sie lassen sich dadurch beseitigen, indem man im ersten Differenzierungsschritt nicht jeweils benachbarte Werte voneinander abzieht, sondern z.B. den 6. vom 1., den 7. vom 2., den 8. vom 3., usw. (In diesem Beispiel besteht die Periodendauer aus 5 Messwerten).</a:t>
            </a:r>
            <a:endParaRPr lang="de-DE" altLang="de-DE" sz="1000" dirty="0">
              <a:latin typeface="Optima" panose="02000503060000020004" pitchFamily="2" charset="0"/>
            </a:endParaRPr>
          </a:p>
          <a:p>
            <a:pPr lvl="0" eaLnBrk="0" fontAlgn="base" hangingPunct="0">
              <a:spcBef>
                <a:spcPct val="0"/>
              </a:spcBef>
              <a:spcAft>
                <a:spcPct val="0"/>
              </a:spcAft>
            </a:pPr>
            <a:r>
              <a:rPr lang="de-DE" altLang="de-DE" sz="1400" dirty="0">
                <a:latin typeface="Optima" panose="02000503060000020004" pitchFamily="2" charset="0"/>
                <a:ea typeface="Times New Roman" panose="02020603050405020304" pitchFamily="18" charset="0"/>
              </a:rPr>
              <a:t>Anschließend kann -falls notwendig- wieder "normal", also zwischen jeweils benachbarten Werten differenziert werden. </a:t>
            </a:r>
            <a:endParaRPr lang="de-DE" altLang="de-DE" sz="1000" dirty="0">
              <a:latin typeface="Optima" panose="02000503060000020004" pitchFamily="2" charset="0"/>
            </a:endParaRPr>
          </a:p>
          <a:p>
            <a:pPr lvl="0" eaLnBrk="0" fontAlgn="base" hangingPunct="0">
              <a:spcBef>
                <a:spcPct val="0"/>
              </a:spcBef>
              <a:spcAft>
                <a:spcPct val="0"/>
              </a:spcAft>
            </a:pPr>
            <a:r>
              <a:rPr lang="de-DE" altLang="de-DE" sz="1400" dirty="0">
                <a:latin typeface="Optima" panose="02000503060000020004" pitchFamily="2" charset="0"/>
                <a:ea typeface="Times New Roman" panose="02020603050405020304" pitchFamily="18" charset="0"/>
              </a:rPr>
              <a:t>Saisonale Schwankungen lassen sich aber auch durch die autoregressive Komponente (AR) beschreiben, welche im nächsten Schritt beschrieben wird.</a:t>
            </a:r>
            <a:endParaRPr lang="de-DE" altLang="de-DE" sz="1000" dirty="0">
              <a:latin typeface="Optima" panose="02000503060000020004" pitchFamily="2" charset="0"/>
            </a:endParaRPr>
          </a:p>
          <a:p>
            <a:pPr lvl="0" eaLnBrk="0" fontAlgn="base" hangingPunct="0">
              <a:spcBef>
                <a:spcPct val="0"/>
              </a:spcBef>
              <a:spcAft>
                <a:spcPct val="0"/>
              </a:spcAft>
            </a:pPr>
            <a:r>
              <a:rPr lang="de-DE" altLang="de-DE" sz="1400" dirty="0">
                <a:latin typeface="Optima" panose="02000503060000020004" pitchFamily="2" charset="0"/>
                <a:ea typeface="Times New Roman" panose="02020603050405020304" pitchFamily="18" charset="0"/>
              </a:rPr>
              <a:t>Waren im konkreten Fall beispielsweise 2 Differenzierungen zur Erreichung von Stationarität notwendig, dann muss man zur Vorhersage bezüglich der Originalreihe erst wieder </a:t>
            </a:r>
            <a:r>
              <a:rPr lang="de-DE" altLang="de-DE" sz="1400" b="1" dirty="0">
                <a:latin typeface="Optima" panose="02000503060000020004" pitchFamily="2" charset="0"/>
                <a:ea typeface="Times New Roman" panose="02020603050405020304" pitchFamily="18" charset="0"/>
              </a:rPr>
              <a:t>2 mal integrieren</a:t>
            </a:r>
            <a:r>
              <a:rPr lang="de-DE" altLang="de-DE" sz="1400" dirty="0">
                <a:latin typeface="Optima" panose="02000503060000020004" pitchFamily="2" charset="0"/>
                <a:ea typeface="Times New Roman" panose="02020603050405020304" pitchFamily="18" charset="0"/>
              </a:rPr>
              <a:t>. </a:t>
            </a:r>
            <a:endParaRPr lang="de-DE" altLang="de-DE" sz="1000" dirty="0">
              <a:latin typeface="Optima" panose="02000503060000020004" pitchFamily="2" charset="0"/>
            </a:endParaRPr>
          </a:p>
          <a:p>
            <a:pPr lvl="0" eaLnBrk="0" fontAlgn="base" hangingPunct="0">
              <a:spcBef>
                <a:spcPct val="0"/>
              </a:spcBef>
              <a:spcAft>
                <a:spcPct val="0"/>
              </a:spcAft>
            </a:pPr>
            <a:r>
              <a:rPr lang="de-DE" altLang="de-DE" sz="1400" dirty="0">
                <a:latin typeface="Optima" panose="02000503060000020004" pitchFamily="2" charset="0"/>
                <a:ea typeface="Times New Roman" panose="02020603050405020304" pitchFamily="18" charset="0"/>
              </a:rPr>
              <a:t>Formal wird dieser Fall als ARIMA(</a:t>
            </a:r>
            <a:r>
              <a:rPr lang="de-DE" altLang="de-DE" sz="1400" dirty="0" err="1">
                <a:latin typeface="Optima" panose="02000503060000020004" pitchFamily="2" charset="0"/>
                <a:ea typeface="Times New Roman" panose="02020603050405020304" pitchFamily="18" charset="0"/>
              </a:rPr>
              <a:t>p,d,q</a:t>
            </a:r>
            <a:r>
              <a:rPr lang="de-DE" altLang="de-DE" sz="1400" dirty="0">
                <a:latin typeface="Optima" panose="02000503060000020004" pitchFamily="2" charset="0"/>
                <a:ea typeface="Times New Roman" panose="02020603050405020304" pitchFamily="18" charset="0"/>
              </a:rPr>
              <a:t>) mit d=2, also </a:t>
            </a:r>
            <a:r>
              <a:rPr lang="de-DE" altLang="de-DE" sz="1400" b="1" dirty="0">
                <a:latin typeface="Optima" panose="02000503060000020004" pitchFamily="2" charset="0"/>
                <a:ea typeface="Times New Roman" panose="02020603050405020304" pitchFamily="18" charset="0"/>
              </a:rPr>
              <a:t>ARIMA(p,2,q)</a:t>
            </a:r>
            <a:r>
              <a:rPr lang="de-DE" altLang="de-DE" sz="1400" dirty="0">
                <a:latin typeface="Optima" panose="02000503060000020004" pitchFamily="2" charset="0"/>
                <a:ea typeface="Times New Roman" panose="02020603050405020304" pitchFamily="18" charset="0"/>
              </a:rPr>
              <a:t> bezeichnet.</a:t>
            </a:r>
            <a:endParaRPr lang="de-DE" altLang="de-DE" sz="2000" dirty="0">
              <a:latin typeface="Optima" panose="02000503060000020004" pitchFamily="2" charset="0"/>
            </a:endParaRPr>
          </a:p>
          <a:p>
            <a:endParaRPr lang="de-DE" sz="1400" dirty="0">
              <a:latin typeface="Optima" panose="02000503060000020004" pitchFamily="2" charset="0"/>
            </a:endParaRPr>
          </a:p>
          <a:p>
            <a:endParaRPr lang="de-DE" sz="1400" dirty="0">
              <a:latin typeface="Optima" panose="02000503060000020004" pitchFamily="2" charset="0"/>
            </a:endParaRPr>
          </a:p>
        </p:txBody>
      </p:sp>
      <p:pic>
        <p:nvPicPr>
          <p:cNvPr id="12" name="Grafik 48">
            <a:extLst>
              <a:ext uri="{FF2B5EF4-FFF2-40B4-BE49-F238E27FC236}">
                <a16:creationId xmlns:a16="http://schemas.microsoft.com/office/drawing/2014/main" id="{A6F2D0CA-7694-F6E6-5F83-722C260869E5}"/>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843524" y="1603905"/>
            <a:ext cx="3635600" cy="533666"/>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49" descr="ARIMA Differenzierung">
            <a:extLst>
              <a:ext uri="{FF2B5EF4-FFF2-40B4-BE49-F238E27FC236}">
                <a16:creationId xmlns:a16="http://schemas.microsoft.com/office/drawing/2014/main" id="{FAE629BF-D515-AC2D-2F26-201BC1A301B8}"/>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1671679" y="2840541"/>
            <a:ext cx="9146233" cy="787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575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a:bodyPr>
          <a:lstStyle/>
          <a:p>
            <a:r>
              <a:rPr lang="de-DE" sz="2400" b="1" dirty="0">
                <a:latin typeface="Optima" panose="02000503060000020004" pitchFamily="2" charset="0"/>
              </a:rPr>
              <a:t>7) ARIMA Schritt für Schritt</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Berechnung Korrelationskoeffizienten für optimalen Lag</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35</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1C1889B9-6A2D-C217-A0C9-F2E53321659E}"/>
              </a:ext>
            </a:extLst>
          </p:cNvPr>
          <p:cNvSpPr txBox="1"/>
          <p:nvPr/>
        </p:nvSpPr>
        <p:spPr>
          <a:xfrm>
            <a:off x="180304" y="1335024"/>
            <a:ext cx="11831391" cy="1569660"/>
          </a:xfrm>
          <a:prstGeom prst="rect">
            <a:avLst/>
          </a:prstGeom>
          <a:noFill/>
        </p:spPr>
        <p:txBody>
          <a:bodyPr wrap="square" rtlCol="0">
            <a:spAutoFit/>
          </a:bodyPr>
          <a:lstStyle/>
          <a:p>
            <a:pPr lvl="0" eaLnBrk="0" fontAlgn="base" hangingPunct="0">
              <a:spcBef>
                <a:spcPct val="0"/>
              </a:spcBef>
              <a:spcAft>
                <a:spcPct val="0"/>
              </a:spcAft>
            </a:pPr>
            <a:r>
              <a:rPr lang="de-DE" altLang="de-DE" sz="1200" u="sng" dirty="0">
                <a:latin typeface="Optima" panose="02000503060000020004" pitchFamily="2" charset="0"/>
                <a:ea typeface="Times New Roman" panose="02020603050405020304" pitchFamily="18" charset="0"/>
              </a:rPr>
              <a:t>Schritt 2:</a:t>
            </a:r>
            <a:endParaRPr lang="de-DE" altLang="de-DE" sz="900" dirty="0">
              <a:latin typeface="Optima" panose="02000503060000020004" pitchFamily="2" charset="0"/>
            </a:endParaRPr>
          </a:p>
          <a:p>
            <a:pPr lvl="0" eaLnBrk="0" fontAlgn="base" hangingPunct="0">
              <a:spcBef>
                <a:spcPct val="0"/>
              </a:spcBef>
              <a:spcAft>
                <a:spcPct val="0"/>
              </a:spcAft>
            </a:pPr>
            <a:r>
              <a:rPr lang="de-DE" altLang="de-DE" sz="1200" dirty="0">
                <a:latin typeface="Optima" panose="02000503060000020004" pitchFamily="2" charset="0"/>
                <a:ea typeface="Times New Roman" panose="02020603050405020304" pitchFamily="18" charset="0"/>
              </a:rPr>
              <a:t>Ergebnis dieses Schrittes ist eine Gleichung der Form </a:t>
            </a:r>
            <a:endParaRPr lang="de-DE" altLang="de-DE" sz="900" dirty="0">
              <a:latin typeface="Optima" panose="02000503060000020004" pitchFamily="2" charset="0"/>
            </a:endParaRPr>
          </a:p>
          <a:p>
            <a:endParaRPr lang="de-DE" altLang="de-DE" sz="1200" dirty="0">
              <a:latin typeface="Optima" panose="02000503060000020004" pitchFamily="2" charset="0"/>
              <a:ea typeface="Times New Roman" panose="02020603050405020304" pitchFamily="18" charset="0"/>
            </a:endParaRPr>
          </a:p>
          <a:p>
            <a:r>
              <a:rPr lang="de-DE" altLang="de-DE" sz="1200" dirty="0">
                <a:latin typeface="Optima" panose="02000503060000020004" pitchFamily="2" charset="0"/>
                <a:ea typeface="Times New Roman" panose="02020603050405020304" pitchFamily="18" charset="0"/>
              </a:rPr>
              <a:t>, der n-te Wert hängt also von einer Reihe vorausgegangener Werte ab. (Rauschen wurde hier weggelassen)</a:t>
            </a:r>
            <a:endParaRPr lang="de-DE" altLang="de-DE" sz="900" dirty="0">
              <a:latin typeface="Optima" panose="02000503060000020004" pitchFamily="2" charset="0"/>
            </a:endParaRPr>
          </a:p>
          <a:p>
            <a:r>
              <a:rPr lang="de-DE" altLang="de-DE" sz="1200" dirty="0">
                <a:latin typeface="Optima" panose="02000503060000020004" pitchFamily="2" charset="0"/>
                <a:ea typeface="Times New Roman" panose="02020603050405020304" pitchFamily="18" charset="0"/>
              </a:rPr>
              <a:t>Um die Koeffizienten an-i zu ermitteln wird zunächst der Korrelationskoeffizient zwischen der stationär gemachten Messreihe und der um i Messwerte verschobenen stationär gemachten Messreihe (sogenanntes "i-</a:t>
            </a:r>
            <a:r>
              <a:rPr lang="de-DE" altLang="de-DE" sz="1200" dirty="0" err="1">
                <a:latin typeface="Optima" panose="02000503060000020004" pitchFamily="2" charset="0"/>
                <a:ea typeface="Times New Roman" panose="02020603050405020304" pitchFamily="18" charset="0"/>
              </a:rPr>
              <a:t>tes</a:t>
            </a:r>
            <a:r>
              <a:rPr lang="de-DE" altLang="de-DE" sz="1200" dirty="0">
                <a:latin typeface="Optima" panose="02000503060000020004" pitchFamily="2" charset="0"/>
                <a:ea typeface="Times New Roman" panose="02020603050405020304" pitchFamily="18" charset="0"/>
              </a:rPr>
              <a:t> Lag") berechnet.</a:t>
            </a:r>
            <a:endParaRPr lang="de-DE" altLang="de-DE" dirty="0">
              <a:latin typeface="Optima" panose="02000503060000020004" pitchFamily="2" charset="0"/>
            </a:endParaRPr>
          </a:p>
          <a:p>
            <a:endParaRPr lang="de-DE" sz="1200" dirty="0">
              <a:latin typeface="Optima" panose="02000503060000020004" pitchFamily="2" charset="0"/>
            </a:endParaRPr>
          </a:p>
          <a:p>
            <a:endParaRPr lang="de-DE" sz="1200" dirty="0">
              <a:latin typeface="Optima" panose="02000503060000020004" pitchFamily="2" charset="0"/>
            </a:endParaRPr>
          </a:p>
        </p:txBody>
      </p:sp>
      <p:pic>
        <p:nvPicPr>
          <p:cNvPr id="15" name="Grafik 50">
            <a:extLst>
              <a:ext uri="{FF2B5EF4-FFF2-40B4-BE49-F238E27FC236}">
                <a16:creationId xmlns:a16="http://schemas.microsoft.com/office/drawing/2014/main" id="{3FF213A5-2687-B0BB-221B-6869301D2511}"/>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3921621" y="1399454"/>
            <a:ext cx="4688979" cy="473011"/>
          </a:xfrm>
          <a:prstGeom prst="rect">
            <a:avLst/>
          </a:prstGeom>
          <a:noFill/>
          <a:extLst>
            <a:ext uri="{909E8E84-426E-40DD-AFC4-6F175D3DCCD1}">
              <a14:hiddenFill xmlns:a14="http://schemas.microsoft.com/office/drawing/2010/main">
                <a:solidFill>
                  <a:srgbClr val="FFFFFF"/>
                </a:solidFill>
              </a14:hiddenFill>
            </a:ext>
          </a:extLst>
        </p:spPr>
      </p:pic>
      <p:pic>
        <p:nvPicPr>
          <p:cNvPr id="16" name="Grafik 51" descr="ARIMA Lags">
            <a:extLst>
              <a:ext uri="{FF2B5EF4-FFF2-40B4-BE49-F238E27FC236}">
                <a16:creationId xmlns:a16="http://schemas.microsoft.com/office/drawing/2014/main" id="{D0652400-F759-2A46-899F-3A2D8FF0D46E}"/>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1298631" y="2582895"/>
            <a:ext cx="7192843" cy="1587824"/>
          </a:xfrm>
          <a:prstGeom prst="rect">
            <a:avLst/>
          </a:prstGeom>
          <a:noFill/>
          <a:extLst>
            <a:ext uri="{909E8E84-426E-40DD-AFC4-6F175D3DCCD1}">
              <a14:hiddenFill xmlns:a14="http://schemas.microsoft.com/office/drawing/2010/main">
                <a:solidFill>
                  <a:srgbClr val="FFFFFF"/>
                </a:solidFill>
              </a14:hiddenFill>
            </a:ext>
          </a:extLst>
        </p:spPr>
      </p:pic>
      <p:pic>
        <p:nvPicPr>
          <p:cNvPr id="17" name="Grafik 52" descr="ARIMA Lags">
            <a:extLst>
              <a:ext uri="{FF2B5EF4-FFF2-40B4-BE49-F238E27FC236}">
                <a16:creationId xmlns:a16="http://schemas.microsoft.com/office/drawing/2014/main" id="{11B31905-881C-95CC-17B6-6DA02AA4C265}"/>
              </a:ext>
            </a:extLst>
          </p:cNvPr>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2104758" y="4236518"/>
            <a:ext cx="6050603" cy="2364143"/>
          </a:xfrm>
          <a:prstGeom prst="rect">
            <a:avLst/>
          </a:prstGeom>
          <a:noFill/>
          <a:extLst>
            <a:ext uri="{909E8E84-426E-40DD-AFC4-6F175D3DCCD1}">
              <a14:hiddenFill xmlns:a14="http://schemas.microsoft.com/office/drawing/2010/main">
                <a:solidFill>
                  <a:srgbClr val="FFFFFF"/>
                </a:solidFill>
              </a14:hiddenFill>
            </a:ext>
          </a:extLst>
        </p:spPr>
      </p:pic>
      <p:sp>
        <p:nvSpPr>
          <p:cNvPr id="18" name="Textfeld 17">
            <a:extLst>
              <a:ext uri="{FF2B5EF4-FFF2-40B4-BE49-F238E27FC236}">
                <a16:creationId xmlns:a16="http://schemas.microsoft.com/office/drawing/2014/main" id="{5F4A93F5-5EB6-7B6E-8F15-70769463DC4E}"/>
              </a:ext>
            </a:extLst>
          </p:cNvPr>
          <p:cNvSpPr txBox="1"/>
          <p:nvPr/>
        </p:nvSpPr>
        <p:spPr>
          <a:xfrm>
            <a:off x="9124815" y="2867679"/>
            <a:ext cx="2886880" cy="1077218"/>
          </a:xfrm>
          <a:prstGeom prst="rect">
            <a:avLst/>
          </a:prstGeom>
          <a:noFill/>
        </p:spPr>
        <p:txBody>
          <a:bodyPr wrap="square" rtlCol="0">
            <a:spAutoFit/>
          </a:bodyPr>
          <a:lstStyle/>
          <a:p>
            <a:r>
              <a:rPr lang="de-DE" sz="1600">
                <a:latin typeface="Optima" panose="02000503060000020004" pitchFamily="2" charset="0"/>
              </a:rPr>
              <a:t>Korrelationskoeffizienten zwischen der stationär gemachten Originalreihe und ihrem 1. bis 5. Lag. </a:t>
            </a:r>
          </a:p>
        </p:txBody>
      </p:sp>
      <p:sp>
        <p:nvSpPr>
          <p:cNvPr id="19" name="Geschweifte Klammer rechts 18">
            <a:extLst>
              <a:ext uri="{FF2B5EF4-FFF2-40B4-BE49-F238E27FC236}">
                <a16:creationId xmlns:a16="http://schemas.microsoft.com/office/drawing/2014/main" id="{E8E8B280-FC13-E6B3-5F08-620AC6424B9F}"/>
              </a:ext>
            </a:extLst>
          </p:cNvPr>
          <p:cNvSpPr/>
          <p:nvPr/>
        </p:nvSpPr>
        <p:spPr>
          <a:xfrm>
            <a:off x="8561970" y="2582895"/>
            <a:ext cx="421341" cy="1587824"/>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de-DE">
              <a:latin typeface="Optima" panose="02000503060000020004" pitchFamily="2" charset="0"/>
            </a:endParaRPr>
          </a:p>
        </p:txBody>
      </p:sp>
    </p:spTree>
    <p:extLst>
      <p:ext uri="{BB962C8B-B14F-4D97-AF65-F5344CB8AC3E}">
        <p14:creationId xmlns:p14="http://schemas.microsoft.com/office/powerpoint/2010/main" val="3978618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a:bodyPr>
          <a:lstStyle/>
          <a:p>
            <a:r>
              <a:rPr lang="de-DE" sz="2400" b="1" dirty="0">
                <a:latin typeface="Optima" panose="02000503060000020004" pitchFamily="2" charset="0"/>
              </a:rPr>
              <a:t>7) ARIMA Schritt für Schritt</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Berechnung Korrelationskoeffizienten für optimalen Lag</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36</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05E9AA1C-36C0-D66B-0B77-008C84017447}"/>
              </a:ext>
            </a:extLst>
          </p:cNvPr>
          <p:cNvSpPr txBox="1"/>
          <p:nvPr/>
        </p:nvSpPr>
        <p:spPr>
          <a:xfrm>
            <a:off x="246161" y="1335024"/>
            <a:ext cx="11831391" cy="553998"/>
          </a:xfrm>
          <a:prstGeom prst="rect">
            <a:avLst/>
          </a:prstGeom>
          <a:noFill/>
        </p:spPr>
        <p:txBody>
          <a:bodyPr wrap="square" rtlCol="0">
            <a:spAutoFit/>
          </a:bodyPr>
          <a:lstStyle/>
          <a:p>
            <a:pPr lvl="0" eaLnBrk="0" fontAlgn="base" hangingPunct="0">
              <a:spcBef>
                <a:spcPct val="0"/>
              </a:spcBef>
              <a:spcAft>
                <a:spcPct val="0"/>
              </a:spcAft>
            </a:pPr>
            <a:r>
              <a:rPr lang="de-DE" altLang="de-DE" sz="1400" u="sng" dirty="0">
                <a:latin typeface="Optima" panose="02000503060000020004" pitchFamily="2" charset="0"/>
                <a:ea typeface="Times New Roman" panose="02020603050405020304" pitchFamily="18" charset="0"/>
              </a:rPr>
              <a:t>Schritt 2:</a:t>
            </a:r>
            <a:endParaRPr lang="de-DE" altLang="de-DE" sz="1400" dirty="0">
              <a:latin typeface="Optima" panose="02000503060000020004" pitchFamily="2" charset="0"/>
            </a:endParaRPr>
          </a:p>
          <a:p>
            <a:pPr lvl="0" eaLnBrk="0" fontAlgn="base" hangingPunct="0">
              <a:spcBef>
                <a:spcPct val="0"/>
              </a:spcBef>
              <a:spcAft>
                <a:spcPct val="0"/>
              </a:spcAft>
            </a:pPr>
            <a:r>
              <a:rPr lang="de-DE" altLang="de-DE" sz="1600" dirty="0">
                <a:latin typeface="Optima" panose="02000503060000020004" pitchFamily="2" charset="0"/>
              </a:rPr>
              <a:t>Folgende Tabelle zeigt die Berechnungen der Signifikanz der Korrelationskoeffizienten. </a:t>
            </a:r>
          </a:p>
        </p:txBody>
      </p:sp>
      <p:pic>
        <p:nvPicPr>
          <p:cNvPr id="21" name="Grafik 53" descr="Ein Bild, das Uhr, Zeichnung enthält.&#10;&#10;Automatisch generierte Beschreibung">
            <a:extLst>
              <a:ext uri="{FF2B5EF4-FFF2-40B4-BE49-F238E27FC236}">
                <a16:creationId xmlns:a16="http://schemas.microsoft.com/office/drawing/2014/main" id="{64165424-FF48-E8DB-CCC0-6E7330D5CF83}"/>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183237" y="1903620"/>
            <a:ext cx="6758000" cy="1387404"/>
          </a:xfrm>
          <a:prstGeom prst="rect">
            <a:avLst/>
          </a:prstGeom>
          <a:noFill/>
          <a:extLst>
            <a:ext uri="{909E8E84-426E-40DD-AFC4-6F175D3DCCD1}">
              <a14:hiddenFill xmlns:a14="http://schemas.microsoft.com/office/drawing/2010/main">
                <a:solidFill>
                  <a:srgbClr val="FFFFFF"/>
                </a:solidFill>
              </a14:hiddenFill>
            </a:ext>
          </a:extLst>
        </p:spPr>
      </p:pic>
      <p:pic>
        <p:nvPicPr>
          <p:cNvPr id="23" name="Grafik 54">
            <a:extLst>
              <a:ext uri="{FF2B5EF4-FFF2-40B4-BE49-F238E27FC236}">
                <a16:creationId xmlns:a16="http://schemas.microsoft.com/office/drawing/2014/main" id="{E77C6A6C-EB77-8A9B-E312-2FEEF99D4BA1}"/>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2033774" y="4285947"/>
            <a:ext cx="5876224" cy="2296008"/>
          </a:xfrm>
          <a:prstGeom prst="rect">
            <a:avLst/>
          </a:prstGeom>
          <a:noFill/>
          <a:extLst>
            <a:ext uri="{909E8E84-426E-40DD-AFC4-6F175D3DCCD1}">
              <a14:hiddenFill xmlns:a14="http://schemas.microsoft.com/office/drawing/2010/main">
                <a:solidFill>
                  <a:srgbClr val="FFFFFF"/>
                </a:solidFill>
              </a14:hiddenFill>
            </a:ext>
          </a:extLst>
        </p:spPr>
      </p:pic>
      <p:sp>
        <p:nvSpPr>
          <p:cNvPr id="24" name="Textfeld 23">
            <a:extLst>
              <a:ext uri="{FF2B5EF4-FFF2-40B4-BE49-F238E27FC236}">
                <a16:creationId xmlns:a16="http://schemas.microsoft.com/office/drawing/2014/main" id="{B887FCE7-69DE-ADF8-81B6-9C4DA3369EEE}"/>
              </a:ext>
            </a:extLst>
          </p:cNvPr>
          <p:cNvSpPr txBox="1"/>
          <p:nvPr/>
        </p:nvSpPr>
        <p:spPr>
          <a:xfrm>
            <a:off x="412759" y="3516570"/>
            <a:ext cx="12192000" cy="1107996"/>
          </a:xfrm>
          <a:prstGeom prst="rect">
            <a:avLst/>
          </a:prstGeom>
          <a:noFill/>
        </p:spPr>
        <p:txBody>
          <a:bodyPr wrap="square" rtlCol="0">
            <a:spAutoFit/>
          </a:bodyPr>
          <a:lstStyle/>
          <a:p>
            <a:pPr lvl="0" eaLnBrk="0" fontAlgn="base" hangingPunct="0">
              <a:spcBef>
                <a:spcPct val="0"/>
              </a:spcBef>
              <a:spcAft>
                <a:spcPct val="0"/>
              </a:spcAft>
            </a:pPr>
            <a:r>
              <a:rPr lang="de-DE" altLang="de-DE" sz="1600" dirty="0">
                <a:latin typeface="Optima" panose="02000503060000020004" pitchFamily="2" charset="0"/>
                <a:ea typeface="Times New Roman" panose="02020603050405020304" pitchFamily="18" charset="0"/>
              </a:rPr>
              <a:t>Man könnten an dieser Stelle entscheiden, dass der 1. und 4. Lag zur Modellierung ausreichen, da hohes Signifikanzniveau.</a:t>
            </a:r>
            <a:endParaRPr lang="de-DE" altLang="de-DE" sz="1050" dirty="0">
              <a:latin typeface="Optima" panose="02000503060000020004" pitchFamily="2" charset="0"/>
            </a:endParaRPr>
          </a:p>
          <a:p>
            <a:pPr lvl="0" eaLnBrk="0" fontAlgn="base" hangingPunct="0">
              <a:spcBef>
                <a:spcPct val="0"/>
              </a:spcBef>
              <a:spcAft>
                <a:spcPct val="0"/>
              </a:spcAft>
            </a:pPr>
            <a:r>
              <a:rPr lang="de-DE" altLang="de-DE" sz="1600" dirty="0">
                <a:latin typeface="Optima" panose="02000503060000020004" pitchFamily="2" charset="0"/>
                <a:ea typeface="Times New Roman" panose="02020603050405020304" pitchFamily="18" charset="0"/>
              </a:rPr>
              <a:t>Genauso gut könnten wir auch alle 5 Komponenten im weiteren Modell hinzunehmen. </a:t>
            </a:r>
            <a:endParaRPr lang="de-DE" altLang="de-DE" sz="1050" dirty="0">
              <a:latin typeface="Optima" panose="02000503060000020004" pitchFamily="2" charset="0"/>
            </a:endParaRPr>
          </a:p>
          <a:p>
            <a:pPr lvl="0" eaLnBrk="0" fontAlgn="base" hangingPunct="0">
              <a:spcBef>
                <a:spcPct val="0"/>
              </a:spcBef>
              <a:spcAft>
                <a:spcPct val="0"/>
              </a:spcAft>
            </a:pPr>
            <a:r>
              <a:rPr lang="de-DE" altLang="de-DE" sz="1600" dirty="0">
                <a:latin typeface="Optima" panose="02000503060000020004" pitchFamily="2" charset="0"/>
                <a:ea typeface="Times New Roman" panose="02020603050405020304" pitchFamily="18" charset="0"/>
              </a:rPr>
              <a:t>Beide Fälle sind in folgender Grafik dargestellt: </a:t>
            </a:r>
            <a:endParaRPr lang="de-DE" altLang="de-DE" sz="1050" dirty="0">
              <a:latin typeface="Optima" panose="02000503060000020004" pitchFamily="2" charset="0"/>
            </a:endParaRPr>
          </a:p>
          <a:p>
            <a:endParaRPr lang="de-DE" sz="1600" dirty="0">
              <a:latin typeface="Optima" panose="02000503060000020004" pitchFamily="2" charset="0"/>
            </a:endParaRPr>
          </a:p>
        </p:txBody>
      </p:sp>
      <p:sp>
        <p:nvSpPr>
          <p:cNvPr id="25" name="Textfeld 24">
            <a:extLst>
              <a:ext uri="{FF2B5EF4-FFF2-40B4-BE49-F238E27FC236}">
                <a16:creationId xmlns:a16="http://schemas.microsoft.com/office/drawing/2014/main" id="{2C9B7D1A-BD5B-F784-5745-090A286AE1F7}"/>
              </a:ext>
            </a:extLst>
          </p:cNvPr>
          <p:cNvSpPr txBox="1"/>
          <p:nvPr/>
        </p:nvSpPr>
        <p:spPr>
          <a:xfrm>
            <a:off x="8728819" y="4918572"/>
            <a:ext cx="2858814" cy="1077218"/>
          </a:xfrm>
          <a:prstGeom prst="rect">
            <a:avLst/>
          </a:prstGeom>
          <a:noFill/>
        </p:spPr>
        <p:txBody>
          <a:bodyPr wrap="square" rtlCol="0">
            <a:spAutoFit/>
          </a:bodyPr>
          <a:lstStyle/>
          <a:p>
            <a:r>
              <a:rPr lang="de-DE" altLang="de-DE" sz="1600" dirty="0">
                <a:latin typeface="Optima" panose="02000503060000020004" pitchFamily="2" charset="0"/>
                <a:ea typeface="Times New Roman" panose="02020603050405020304" pitchFamily="18" charset="0"/>
              </a:rPr>
              <a:t>Man sieht, dass die Hinzunahme der Lags 2,3 und 5 nicht unbedingt das bessere Modell ergibt.</a:t>
            </a:r>
            <a:endParaRPr lang="de-DE" altLang="de-DE" sz="1050" dirty="0">
              <a:latin typeface="Optima" panose="02000503060000020004" pitchFamily="2" charset="0"/>
            </a:endParaRPr>
          </a:p>
        </p:txBody>
      </p:sp>
      <p:sp>
        <p:nvSpPr>
          <p:cNvPr id="26" name="Geschweifte Klammer rechts 25">
            <a:extLst>
              <a:ext uri="{FF2B5EF4-FFF2-40B4-BE49-F238E27FC236}">
                <a16:creationId xmlns:a16="http://schemas.microsoft.com/office/drawing/2014/main" id="{558FEAB0-5408-41EF-C37B-84CBB45F2882}"/>
              </a:ext>
            </a:extLst>
          </p:cNvPr>
          <p:cNvSpPr/>
          <p:nvPr/>
        </p:nvSpPr>
        <p:spPr>
          <a:xfrm>
            <a:off x="8189259" y="4384979"/>
            <a:ext cx="421341" cy="2063044"/>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de-DE" sz="1600">
              <a:latin typeface="Optima" panose="02000503060000020004" pitchFamily="2" charset="0"/>
            </a:endParaRPr>
          </a:p>
        </p:txBody>
      </p:sp>
    </p:spTree>
    <p:extLst>
      <p:ext uri="{BB962C8B-B14F-4D97-AF65-F5344CB8AC3E}">
        <p14:creationId xmlns:p14="http://schemas.microsoft.com/office/powerpoint/2010/main" val="1089674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a:bodyPr>
          <a:lstStyle/>
          <a:p>
            <a:r>
              <a:rPr lang="de-DE" sz="2400" b="1" dirty="0">
                <a:latin typeface="Optima" panose="02000503060000020004" pitchFamily="2" charset="0"/>
              </a:rPr>
              <a:t>7) ARIMA Schritt für Schritt</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Berechnung Korrelationskoeffizienten für optimalen Lag</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37</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echteck 15" descr="t">
            <a:extLst>
              <a:ext uri="{FF2B5EF4-FFF2-40B4-BE49-F238E27FC236}">
                <a16:creationId xmlns:a16="http://schemas.microsoft.com/office/drawing/2014/main" id="{B7DD182B-9BF4-C5C0-37FE-44C392814400}"/>
              </a:ext>
            </a:extLst>
          </p:cNvPr>
          <p:cNvSpPr>
            <a:spLocks noChangeAspect="1" noChangeArrowheads="1"/>
          </p:cNvSpPr>
          <p:nvPr/>
        </p:nvSpPr>
        <p:spPr bwMode="auto">
          <a:xfrm>
            <a:off x="192441" y="1593954"/>
            <a:ext cx="76835" cy="15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pic>
        <p:nvPicPr>
          <p:cNvPr id="18" name="Grafik 55">
            <a:extLst>
              <a:ext uri="{FF2B5EF4-FFF2-40B4-BE49-F238E27FC236}">
                <a16:creationId xmlns:a16="http://schemas.microsoft.com/office/drawing/2014/main" id="{22FCE2CB-9CED-F022-69B9-B7270137B664}"/>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1626386" y="2718495"/>
            <a:ext cx="5923584" cy="370224"/>
          </a:xfrm>
          <a:prstGeom prst="rect">
            <a:avLst/>
          </a:prstGeom>
          <a:noFill/>
          <a:extLst>
            <a:ext uri="{909E8E84-426E-40DD-AFC4-6F175D3DCCD1}">
              <a14:hiddenFill xmlns:a14="http://schemas.microsoft.com/office/drawing/2010/main">
                <a:solidFill>
                  <a:srgbClr val="FFFFFF"/>
                </a:solidFill>
              </a14:hiddenFill>
            </a:ext>
          </a:extLst>
        </p:spPr>
      </p:pic>
      <p:pic>
        <p:nvPicPr>
          <p:cNvPr id="19" name="Grafik 57" descr="ARIMA Lags">
            <a:extLst>
              <a:ext uri="{FF2B5EF4-FFF2-40B4-BE49-F238E27FC236}">
                <a16:creationId xmlns:a16="http://schemas.microsoft.com/office/drawing/2014/main" id="{1FAB3A6E-159F-DD97-D30B-95E575E4FD3D}"/>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4909340" y="4298950"/>
            <a:ext cx="48768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27" name="Grafik 56">
            <a:extLst>
              <a:ext uri="{FF2B5EF4-FFF2-40B4-BE49-F238E27FC236}">
                <a16:creationId xmlns:a16="http://schemas.microsoft.com/office/drawing/2014/main" id="{84675DEC-7C64-EE5C-6E49-74664586CC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6386" y="2165966"/>
            <a:ext cx="3405247" cy="370224"/>
          </a:xfrm>
          <a:prstGeom prst="rect">
            <a:avLst/>
          </a:prstGeom>
          <a:noFill/>
          <a:extLst>
            <a:ext uri="{909E8E84-426E-40DD-AFC4-6F175D3DCCD1}">
              <a14:hiddenFill xmlns:a14="http://schemas.microsoft.com/office/drawing/2010/main">
                <a:solidFill>
                  <a:srgbClr val="FFFFFF"/>
                </a:solidFill>
              </a14:hiddenFill>
            </a:ext>
          </a:extLst>
        </p:spPr>
      </p:pic>
      <p:sp>
        <p:nvSpPr>
          <p:cNvPr id="28" name="Textfeld 27">
            <a:extLst>
              <a:ext uri="{FF2B5EF4-FFF2-40B4-BE49-F238E27FC236}">
                <a16:creationId xmlns:a16="http://schemas.microsoft.com/office/drawing/2014/main" id="{EAACE536-0B5C-8E19-6720-83712492EDF4}"/>
              </a:ext>
            </a:extLst>
          </p:cNvPr>
          <p:cNvSpPr txBox="1"/>
          <p:nvPr/>
        </p:nvSpPr>
        <p:spPr>
          <a:xfrm>
            <a:off x="230858" y="1287218"/>
            <a:ext cx="11831391" cy="3754874"/>
          </a:xfrm>
          <a:prstGeom prst="rect">
            <a:avLst/>
          </a:prstGeom>
          <a:noFill/>
        </p:spPr>
        <p:txBody>
          <a:bodyPr wrap="square" rtlCol="0">
            <a:spAutoFit/>
          </a:bodyPr>
          <a:lstStyle/>
          <a:p>
            <a:pPr lvl="0" eaLnBrk="0" fontAlgn="base" hangingPunct="0">
              <a:spcBef>
                <a:spcPct val="0"/>
              </a:spcBef>
              <a:spcAft>
                <a:spcPct val="0"/>
              </a:spcAft>
            </a:pPr>
            <a:r>
              <a:rPr lang="de-DE" altLang="de-DE" sz="1400" u="sng" dirty="0">
                <a:latin typeface="Optima" panose="02000503060000020004" pitchFamily="2" charset="0"/>
                <a:ea typeface="Times New Roman" panose="02020603050405020304" pitchFamily="18" charset="0"/>
              </a:rPr>
              <a:t>Schritt 2:</a:t>
            </a:r>
            <a:endParaRPr lang="de-DE" altLang="de-DE" sz="1400" dirty="0">
              <a:latin typeface="Optima" panose="02000503060000020004" pitchFamily="2" charset="0"/>
            </a:endParaRPr>
          </a:p>
          <a:p>
            <a:pPr eaLnBrk="0" fontAlgn="base" hangingPunct="0">
              <a:spcBef>
                <a:spcPct val="0"/>
              </a:spcBef>
              <a:spcAft>
                <a:spcPct val="0"/>
              </a:spcAft>
            </a:pPr>
            <a:r>
              <a:rPr lang="de-DE" altLang="de-DE" sz="1600" dirty="0">
                <a:latin typeface="Optima" panose="02000503060000020004" pitchFamily="2" charset="0"/>
              </a:rPr>
              <a:t>Die Berechnung erfolgte so, dass die Summe der quadrierten </a:t>
            </a:r>
            <a:r>
              <a:rPr lang="de-DE" altLang="de-DE" sz="1600" dirty="0" err="1">
                <a:latin typeface="Optima" panose="02000503060000020004" pitchFamily="2" charset="0"/>
              </a:rPr>
              <a:t>Korreletionskoeffizienten</a:t>
            </a:r>
            <a:r>
              <a:rPr lang="de-DE" altLang="de-DE" sz="1600" dirty="0">
                <a:latin typeface="Optima" panose="02000503060000020004" pitchFamily="2" charset="0"/>
              </a:rPr>
              <a:t> der jeweils verwendeten Lags zu Eins normiert und gewichtet worden ist.</a:t>
            </a:r>
          </a:p>
          <a:p>
            <a:pPr lvl="0" eaLnBrk="0" fontAlgn="base" hangingPunct="0">
              <a:spcBef>
                <a:spcPct val="0"/>
              </a:spcBef>
              <a:spcAft>
                <a:spcPct val="0"/>
              </a:spcAft>
            </a:pPr>
            <a:r>
              <a:rPr lang="de-DE" altLang="de-DE" sz="1600" dirty="0">
                <a:latin typeface="Optima" panose="02000503060000020004" pitchFamily="2" charset="0"/>
              </a:rPr>
              <a:t>Die bisher ermittelten Modellgleichungen der beiden Modelle lauten: </a:t>
            </a:r>
          </a:p>
          <a:p>
            <a:pPr lvl="0" eaLnBrk="0" fontAlgn="base" hangingPunct="0">
              <a:spcBef>
                <a:spcPct val="0"/>
              </a:spcBef>
              <a:spcAft>
                <a:spcPct val="0"/>
              </a:spcAft>
            </a:pPr>
            <a:r>
              <a:rPr lang="en-US" altLang="de-DE" sz="1600" dirty="0">
                <a:latin typeface="Optima" panose="02000503060000020004" pitchFamily="2" charset="0"/>
              </a:rPr>
              <a:t>ARIMA(4,2,q):    </a:t>
            </a:r>
          </a:p>
          <a:p>
            <a:pPr lvl="0" eaLnBrk="0" fontAlgn="base" hangingPunct="0">
              <a:spcBef>
                <a:spcPct val="0"/>
              </a:spcBef>
              <a:spcAft>
                <a:spcPct val="0"/>
              </a:spcAft>
            </a:pPr>
            <a:r>
              <a:rPr lang="en-US" altLang="de-DE" sz="1600" dirty="0" err="1">
                <a:latin typeface="Optima" panose="02000503060000020004" pitchFamily="2" charset="0"/>
              </a:rPr>
              <a:t>bzw</a:t>
            </a:r>
            <a:r>
              <a:rPr lang="en-US" altLang="de-DE" sz="1600" dirty="0">
                <a:latin typeface="Optima" panose="02000503060000020004" pitchFamily="2" charset="0"/>
              </a:rPr>
              <a:t>. </a:t>
            </a:r>
          </a:p>
          <a:p>
            <a:pPr lvl="0" eaLnBrk="0" fontAlgn="base" hangingPunct="0">
              <a:spcBef>
                <a:spcPct val="0"/>
              </a:spcBef>
              <a:spcAft>
                <a:spcPct val="0"/>
              </a:spcAft>
            </a:pPr>
            <a:r>
              <a:rPr lang="en-US" altLang="de-DE" sz="1600" dirty="0">
                <a:latin typeface="Optima" panose="02000503060000020004" pitchFamily="2" charset="0"/>
              </a:rPr>
              <a:t>ARIMA(5,2,q):</a:t>
            </a:r>
          </a:p>
          <a:p>
            <a:pPr lvl="0" eaLnBrk="0" fontAlgn="base" hangingPunct="0">
              <a:spcBef>
                <a:spcPct val="0"/>
              </a:spcBef>
              <a:spcAft>
                <a:spcPct val="0"/>
              </a:spcAft>
            </a:pPr>
            <a:endParaRPr lang="en-US" altLang="de-DE" sz="1600" dirty="0">
              <a:latin typeface="Optima" panose="02000503060000020004" pitchFamily="2" charset="0"/>
            </a:endParaRPr>
          </a:p>
          <a:p>
            <a:pPr lvl="0" eaLnBrk="0" fontAlgn="base" hangingPunct="0">
              <a:spcBef>
                <a:spcPct val="0"/>
              </a:spcBef>
              <a:spcAft>
                <a:spcPct val="0"/>
              </a:spcAft>
            </a:pPr>
            <a:r>
              <a:rPr lang="en-US" altLang="de-DE" sz="1600" dirty="0">
                <a:latin typeface="Optima" panose="02000503060000020004" pitchFamily="2" charset="0"/>
              </a:rPr>
              <a:t>(</a:t>
            </a:r>
            <a:r>
              <a:rPr lang="de-DE" altLang="de-DE" sz="1600" dirty="0">
                <a:latin typeface="Optima" panose="02000503060000020004" pitchFamily="2" charset="0"/>
              </a:rPr>
              <a:t>Hier ist 5.2 der Mittelwert der Originalreihe) </a:t>
            </a:r>
          </a:p>
          <a:p>
            <a:pPr lvl="0" eaLnBrk="0" fontAlgn="base" hangingPunct="0">
              <a:spcBef>
                <a:spcPct val="0"/>
              </a:spcBef>
              <a:spcAft>
                <a:spcPct val="0"/>
              </a:spcAft>
            </a:pPr>
            <a:endParaRPr lang="de-DE" altLang="de-DE" sz="1600" dirty="0">
              <a:latin typeface="Optima" panose="02000503060000020004" pitchFamily="2" charset="0"/>
            </a:endParaRPr>
          </a:p>
          <a:p>
            <a:pPr lvl="0" eaLnBrk="0" fontAlgn="base" hangingPunct="0">
              <a:spcBef>
                <a:spcPct val="0"/>
              </a:spcBef>
              <a:spcAft>
                <a:spcPct val="0"/>
              </a:spcAft>
            </a:pPr>
            <a:r>
              <a:rPr lang="de-DE" altLang="de-DE" sz="1600" dirty="0">
                <a:latin typeface="Optima" panose="02000503060000020004" pitchFamily="2" charset="0"/>
              </a:rPr>
              <a:t>Die Werte der anderen Vorfaktoren ergeben sich aus den normierten </a:t>
            </a:r>
            <a:r>
              <a:rPr lang="de-DE" altLang="de-DE" sz="1600" dirty="0">
                <a:latin typeface="Optima" panose="02000503060000020004" pitchFamily="2" charset="0"/>
                <a:hlinkClick r:id="rId9">
                  <a:extLst>
                    <a:ext uri="{A12FA001-AC4F-418D-AE19-62706E023703}">
                      <ahyp:hlinkClr xmlns:ahyp="http://schemas.microsoft.com/office/drawing/2018/hyperlinkcolor" val="tx"/>
                    </a:ext>
                  </a:extLst>
                </a:hlinkClick>
              </a:rPr>
              <a:t>Bestimmtkeitsmassen</a:t>
            </a:r>
            <a:r>
              <a:rPr lang="de-DE" altLang="de-DE" sz="1600" dirty="0">
                <a:latin typeface="Optima" panose="02000503060000020004" pitchFamily="2" charset="0"/>
              </a:rPr>
              <a:t> (=quadrierte Korrelationskoeffizienten) der Lags, wobei die Vorzeichen von den Korrelationskoeffizienten übernommen wurden.</a:t>
            </a:r>
          </a:p>
          <a:p>
            <a:pPr lvl="0" eaLnBrk="0" fontAlgn="base" hangingPunct="0">
              <a:spcBef>
                <a:spcPct val="0"/>
              </a:spcBef>
              <a:spcAft>
                <a:spcPct val="0"/>
              </a:spcAft>
            </a:pPr>
            <a:r>
              <a:rPr lang="de-DE" altLang="de-DE" sz="1600" dirty="0">
                <a:latin typeface="Optima" panose="02000503060000020004" pitchFamily="2" charset="0"/>
              </a:rPr>
              <a:t>Folgend Tabelle veranschaulicht den Rechengang:</a:t>
            </a:r>
          </a:p>
          <a:p>
            <a:pPr lvl="0" eaLnBrk="0" fontAlgn="base" hangingPunct="0">
              <a:spcBef>
                <a:spcPct val="0"/>
              </a:spcBef>
              <a:spcAft>
                <a:spcPct val="0"/>
              </a:spcAft>
            </a:pPr>
            <a:endParaRPr lang="en-US" altLang="de-DE" sz="900" dirty="0">
              <a:latin typeface="Optima" panose="02000503060000020004" pitchFamily="2" charset="0"/>
              <a:ea typeface="Times New Roman" panose="02020603050405020304" pitchFamily="18" charset="0"/>
            </a:endParaRPr>
          </a:p>
          <a:p>
            <a:pPr lvl="0" eaLnBrk="0" fontAlgn="base" hangingPunct="0">
              <a:spcBef>
                <a:spcPct val="0"/>
              </a:spcBef>
              <a:spcAft>
                <a:spcPct val="0"/>
              </a:spcAft>
            </a:pPr>
            <a:r>
              <a:rPr lang="en-US" altLang="de-DE" sz="900" dirty="0">
                <a:latin typeface="Optima" panose="02000503060000020004" pitchFamily="2" charset="0"/>
                <a:ea typeface="Times New Roman" panose="02020603050405020304" pitchFamily="18" charset="0"/>
              </a:rPr>
              <a:t>    </a:t>
            </a:r>
            <a:endParaRPr lang="en-US" altLang="de-DE" sz="700" dirty="0">
              <a:latin typeface="Optima" panose="02000503060000020004" pitchFamily="2" charset="0"/>
            </a:endParaRPr>
          </a:p>
          <a:p>
            <a:pPr lvl="0" eaLnBrk="0" fontAlgn="base" hangingPunct="0">
              <a:spcBef>
                <a:spcPct val="0"/>
              </a:spcBef>
              <a:spcAft>
                <a:spcPct val="0"/>
              </a:spcAft>
            </a:pPr>
            <a:endParaRPr lang="de-DE" altLang="de-DE" sz="900" dirty="0">
              <a:latin typeface="Optima" panose="02000503060000020004" pitchFamily="2" charset="0"/>
            </a:endParaRPr>
          </a:p>
        </p:txBody>
      </p:sp>
    </p:spTree>
    <p:extLst>
      <p:ext uri="{BB962C8B-B14F-4D97-AF65-F5344CB8AC3E}">
        <p14:creationId xmlns:p14="http://schemas.microsoft.com/office/powerpoint/2010/main" val="1370316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a:bodyPr>
          <a:lstStyle/>
          <a:p>
            <a:r>
              <a:rPr lang="de-DE" sz="2400" b="1" dirty="0">
                <a:latin typeface="Optima" panose="02000503060000020004" pitchFamily="2" charset="0"/>
              </a:rPr>
              <a:t>7) ARIMA Schritt für Schritt</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Berechnung Korrelationskoeffizienten für optimalen Lag</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38</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EF053535-7B79-4CB1-230B-7D7868C60F75}"/>
              </a:ext>
            </a:extLst>
          </p:cNvPr>
          <p:cNvSpPr txBox="1"/>
          <p:nvPr/>
        </p:nvSpPr>
        <p:spPr>
          <a:xfrm>
            <a:off x="267030" y="1405410"/>
            <a:ext cx="11831391" cy="4124206"/>
          </a:xfrm>
          <a:prstGeom prst="rect">
            <a:avLst/>
          </a:prstGeom>
          <a:noFill/>
        </p:spPr>
        <p:txBody>
          <a:bodyPr wrap="square" rtlCol="0">
            <a:spAutoFit/>
          </a:bodyPr>
          <a:lstStyle/>
          <a:p>
            <a:pPr lvl="0" eaLnBrk="0" fontAlgn="base" hangingPunct="0">
              <a:spcBef>
                <a:spcPct val="0"/>
              </a:spcBef>
              <a:spcAft>
                <a:spcPct val="0"/>
              </a:spcAft>
            </a:pPr>
            <a:r>
              <a:rPr lang="de-DE" altLang="de-DE" sz="1600" u="sng" dirty="0">
                <a:latin typeface="Optima" panose="02000503060000020004" pitchFamily="2" charset="0"/>
                <a:ea typeface="Times New Roman" panose="02020603050405020304" pitchFamily="18" charset="0"/>
              </a:rPr>
              <a:t>Schritt 2:</a:t>
            </a:r>
            <a:endParaRPr lang="de-DE" altLang="de-DE" sz="1600" dirty="0">
              <a:latin typeface="Optima" panose="02000503060000020004" pitchFamily="2" charset="0"/>
            </a:endParaRPr>
          </a:p>
          <a:p>
            <a:r>
              <a:rPr lang="de-DE" dirty="0">
                <a:latin typeface="Optima" panose="02000503060000020004" pitchFamily="2" charset="0"/>
              </a:rPr>
              <a:t>Es ist zu bedenken, dass die Signifikanzwerte in der Tabelle keine Verbindung mit einem mehr oder weniger guten Modell haben. Sie bedeuten lediglich, dass die Korrelationskoeffizienten "nicht bloß Zufall" sind. </a:t>
            </a:r>
          </a:p>
          <a:p>
            <a:endParaRPr lang="de-DE" dirty="0">
              <a:latin typeface="Optima" panose="02000503060000020004" pitchFamily="2" charset="0"/>
            </a:endParaRPr>
          </a:p>
          <a:p>
            <a:r>
              <a:rPr lang="de-DE" dirty="0">
                <a:latin typeface="Optima" panose="02000503060000020004" pitchFamily="2" charset="0"/>
              </a:rPr>
              <a:t>Außerdem wurde hier nicht berechnet, wie Lag 4 direkt mit der stationär gemachten Originalreihe korreliert, da der hier berechnete Korrelationskoeffizient alle Einflüsse der Lags 1, 2, 3 und 4 beinhaltet. </a:t>
            </a:r>
          </a:p>
          <a:p>
            <a:endParaRPr lang="de-DE" dirty="0">
              <a:latin typeface="Optima" panose="02000503060000020004" pitchFamily="2" charset="0"/>
            </a:endParaRPr>
          </a:p>
          <a:p>
            <a:r>
              <a:rPr lang="de-DE" dirty="0">
                <a:latin typeface="Optima" panose="02000503060000020004" pitchFamily="2" charset="0"/>
              </a:rPr>
              <a:t>Diese Art Korrelation heißt </a:t>
            </a:r>
            <a:r>
              <a:rPr lang="de-DE" b="1" dirty="0">
                <a:latin typeface="Optima" panose="02000503060000020004" pitchFamily="2" charset="0"/>
              </a:rPr>
              <a:t>partielle Autokorrelation</a:t>
            </a:r>
            <a:r>
              <a:rPr lang="de-DE" dirty="0">
                <a:latin typeface="Optima" panose="02000503060000020004" pitchFamily="2" charset="0"/>
              </a:rPr>
              <a:t> und wird hier nicht behandelt. </a:t>
            </a:r>
          </a:p>
          <a:p>
            <a:r>
              <a:rPr lang="de-DE" dirty="0">
                <a:latin typeface="Optima" panose="02000503060000020004" pitchFamily="2" charset="0"/>
              </a:rPr>
              <a:t>Es gibt spezielle Signifikanztests, die auf Autokorrelation testen. </a:t>
            </a:r>
          </a:p>
          <a:p>
            <a:pPr marL="285750" lvl="0" indent="-285750">
              <a:buFont typeface="Arial" panose="020B0604020202020204" pitchFamily="34" charset="0"/>
              <a:buChar char="•"/>
            </a:pPr>
            <a:r>
              <a:rPr lang="de-DE" dirty="0" err="1">
                <a:latin typeface="Optima" panose="02000503060000020004" pitchFamily="2" charset="0"/>
              </a:rPr>
              <a:t>Durbin</a:t>
            </a:r>
            <a:r>
              <a:rPr lang="de-DE" dirty="0">
                <a:latin typeface="Optima" panose="02000503060000020004" pitchFamily="2" charset="0"/>
              </a:rPr>
              <a:t> h-Statistik: Testet die Autokorrelation der Zeitreihenwerte mit dem ersten Lag.</a:t>
            </a:r>
          </a:p>
          <a:p>
            <a:pPr marL="285750" lvl="0" indent="-285750">
              <a:buFont typeface="Arial" panose="020B0604020202020204" pitchFamily="34" charset="0"/>
              <a:buChar char="•"/>
            </a:pPr>
            <a:r>
              <a:rPr lang="de-DE" dirty="0" err="1">
                <a:latin typeface="Optima" panose="02000503060000020004" pitchFamily="2" charset="0"/>
              </a:rPr>
              <a:t>Durbin</a:t>
            </a:r>
            <a:r>
              <a:rPr lang="de-DE" dirty="0">
                <a:latin typeface="Optima" panose="02000503060000020004" pitchFamily="2" charset="0"/>
              </a:rPr>
              <a:t> Watson Test: Testet die Autokorrelation der Residuen der Zeitreihenwerte mit dem ersten Lag. </a:t>
            </a:r>
          </a:p>
          <a:p>
            <a:pPr lvl="0"/>
            <a:r>
              <a:rPr lang="de-DE" dirty="0">
                <a:latin typeface="Optima" panose="02000503060000020004" pitchFamily="2" charset="0"/>
              </a:rPr>
              <a:t>	Testet also auf Autokorrelation der Fehler --&gt; Schritt 3.</a:t>
            </a:r>
          </a:p>
          <a:p>
            <a:pPr marL="285750" lvl="0" indent="-285750">
              <a:buFont typeface="Arial" panose="020B0604020202020204" pitchFamily="34" charset="0"/>
              <a:buChar char="•"/>
            </a:pPr>
            <a:r>
              <a:rPr lang="de-DE" dirty="0" err="1">
                <a:latin typeface="Optima" panose="02000503060000020004" pitchFamily="2" charset="0"/>
              </a:rPr>
              <a:t>Ljung</a:t>
            </a:r>
            <a:r>
              <a:rPr lang="de-DE" dirty="0">
                <a:latin typeface="Optima" panose="02000503060000020004" pitchFamily="2" charset="0"/>
              </a:rPr>
              <a:t>-Box Test: Testet alle Lags auf einmal.</a:t>
            </a:r>
          </a:p>
          <a:p>
            <a:pPr lvl="0" eaLnBrk="0" fontAlgn="base" hangingPunct="0">
              <a:spcBef>
                <a:spcPct val="0"/>
              </a:spcBef>
              <a:spcAft>
                <a:spcPct val="0"/>
              </a:spcAft>
            </a:pPr>
            <a:endParaRPr lang="en-US" altLang="de-DE" sz="1000" dirty="0">
              <a:latin typeface="Optima" panose="02000503060000020004" pitchFamily="2" charset="0"/>
              <a:ea typeface="Times New Roman" panose="02020603050405020304" pitchFamily="18" charset="0"/>
            </a:endParaRPr>
          </a:p>
          <a:p>
            <a:pPr lvl="0" eaLnBrk="0" fontAlgn="base" hangingPunct="0">
              <a:spcBef>
                <a:spcPct val="0"/>
              </a:spcBef>
              <a:spcAft>
                <a:spcPct val="0"/>
              </a:spcAft>
            </a:pPr>
            <a:r>
              <a:rPr lang="en-US" altLang="de-DE" sz="1000" dirty="0">
                <a:latin typeface="Optima" panose="02000503060000020004" pitchFamily="2" charset="0"/>
                <a:ea typeface="Times New Roman" panose="02020603050405020304" pitchFamily="18" charset="0"/>
              </a:rPr>
              <a:t>    </a:t>
            </a:r>
            <a:endParaRPr lang="en-US" altLang="de-DE" sz="800" dirty="0">
              <a:latin typeface="Optima" panose="02000503060000020004" pitchFamily="2" charset="0"/>
            </a:endParaRPr>
          </a:p>
          <a:p>
            <a:pPr lvl="0" eaLnBrk="0" fontAlgn="base" hangingPunct="0">
              <a:spcBef>
                <a:spcPct val="0"/>
              </a:spcBef>
              <a:spcAft>
                <a:spcPct val="0"/>
              </a:spcAft>
            </a:pPr>
            <a:endParaRPr lang="de-DE" altLang="de-DE" sz="1000" dirty="0">
              <a:latin typeface="Optima" panose="02000503060000020004" pitchFamily="2" charset="0"/>
            </a:endParaRPr>
          </a:p>
        </p:txBody>
      </p:sp>
    </p:spTree>
    <p:extLst>
      <p:ext uri="{BB962C8B-B14F-4D97-AF65-F5344CB8AC3E}">
        <p14:creationId xmlns:p14="http://schemas.microsoft.com/office/powerpoint/2010/main" val="641970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a:bodyPr>
          <a:lstStyle/>
          <a:p>
            <a:r>
              <a:rPr lang="de-DE" sz="2400" b="1" dirty="0">
                <a:latin typeface="Optima" panose="02000503060000020004" pitchFamily="2" charset="0"/>
              </a:rPr>
              <a:t>7) ARIMA Schritt für Schritt</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Berechnung Korrelationskoeffizienten für optimalen Lag</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39</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hteck 11" descr="t">
            <a:extLst>
              <a:ext uri="{FF2B5EF4-FFF2-40B4-BE49-F238E27FC236}">
                <a16:creationId xmlns:a16="http://schemas.microsoft.com/office/drawing/2014/main" id="{0425783A-454C-051A-4E16-8B8012FBD927}"/>
              </a:ext>
            </a:extLst>
          </p:cNvPr>
          <p:cNvSpPr>
            <a:spLocks noChangeAspect="1" noChangeArrowheads="1"/>
          </p:cNvSpPr>
          <p:nvPr/>
        </p:nvSpPr>
        <p:spPr bwMode="auto">
          <a:xfrm>
            <a:off x="192441" y="1593954"/>
            <a:ext cx="76835" cy="15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3" name="Rechteck 12" descr="t">
            <a:extLst>
              <a:ext uri="{FF2B5EF4-FFF2-40B4-BE49-F238E27FC236}">
                <a16:creationId xmlns:a16="http://schemas.microsoft.com/office/drawing/2014/main" id="{6AB36D6C-63F9-CFF3-2773-D98B14C410DA}"/>
              </a:ext>
            </a:extLst>
          </p:cNvPr>
          <p:cNvSpPr>
            <a:spLocks noChangeAspect="1" noChangeArrowheads="1"/>
          </p:cNvSpPr>
          <p:nvPr/>
        </p:nvSpPr>
        <p:spPr bwMode="auto">
          <a:xfrm>
            <a:off x="192441" y="1593954"/>
            <a:ext cx="76835" cy="15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5" name="Textfeld 14">
            <a:extLst>
              <a:ext uri="{FF2B5EF4-FFF2-40B4-BE49-F238E27FC236}">
                <a16:creationId xmlns:a16="http://schemas.microsoft.com/office/drawing/2014/main" id="{EF39F1C7-001F-CBF9-E695-F89A908EAA33}"/>
              </a:ext>
            </a:extLst>
          </p:cNvPr>
          <p:cNvSpPr txBox="1"/>
          <p:nvPr/>
        </p:nvSpPr>
        <p:spPr>
          <a:xfrm>
            <a:off x="192441" y="1335024"/>
            <a:ext cx="11831391" cy="2523768"/>
          </a:xfrm>
          <a:prstGeom prst="rect">
            <a:avLst/>
          </a:prstGeom>
          <a:noFill/>
        </p:spPr>
        <p:txBody>
          <a:bodyPr wrap="square" rtlCol="0">
            <a:spAutoFit/>
          </a:bodyPr>
          <a:lstStyle/>
          <a:p>
            <a:pPr lvl="0" eaLnBrk="0" fontAlgn="base" hangingPunct="0">
              <a:spcBef>
                <a:spcPct val="0"/>
              </a:spcBef>
              <a:spcAft>
                <a:spcPct val="0"/>
              </a:spcAft>
            </a:pPr>
            <a:r>
              <a:rPr lang="de-DE" altLang="de-DE" sz="1400" u="sng" dirty="0">
                <a:latin typeface="Optima" panose="02000503060000020004" pitchFamily="2" charset="0"/>
                <a:ea typeface="Times New Roman" panose="02020603050405020304" pitchFamily="18" charset="0"/>
              </a:rPr>
              <a:t>Schritt 3:</a:t>
            </a:r>
            <a:endParaRPr lang="de-DE" altLang="de-DE" sz="1400" dirty="0">
              <a:latin typeface="Optima" panose="02000503060000020004" pitchFamily="2" charset="0"/>
            </a:endParaRPr>
          </a:p>
          <a:p>
            <a:pPr lvl="0" eaLnBrk="0" fontAlgn="base" hangingPunct="0">
              <a:spcBef>
                <a:spcPct val="0"/>
              </a:spcBef>
              <a:spcAft>
                <a:spcPct val="0"/>
              </a:spcAft>
            </a:pPr>
            <a:r>
              <a:rPr lang="de-DE" altLang="de-DE" sz="1600" dirty="0">
                <a:latin typeface="Optima" panose="02000503060000020004" pitchFamily="2" charset="0"/>
              </a:rPr>
              <a:t>Unter "Fehler" ist hier zufälliger statistischer Einfluss zu verstehen, denn eine stationäre Zeitreihe besteht aus Werten, die entsprechend der </a:t>
            </a:r>
            <a:r>
              <a:rPr lang="de-DE" altLang="de-DE" sz="1600" dirty="0" err="1">
                <a:latin typeface="Optima" panose="02000503060000020004" pitchFamily="2" charset="0"/>
              </a:rPr>
              <a:t>zugrundegelegten</a:t>
            </a:r>
            <a:r>
              <a:rPr lang="de-DE" altLang="de-DE" sz="1600" dirty="0">
                <a:latin typeface="Optima" panose="02000503060000020004" pitchFamily="2" charset="0"/>
              </a:rPr>
              <a:t> Verteilungsfunktion um einen zeitlich konstanten Mittelwert streuen.</a:t>
            </a:r>
          </a:p>
          <a:p>
            <a:pPr lvl="0" eaLnBrk="0" fontAlgn="base" hangingPunct="0">
              <a:spcBef>
                <a:spcPct val="0"/>
              </a:spcBef>
              <a:spcAft>
                <a:spcPct val="0"/>
              </a:spcAft>
            </a:pPr>
            <a:r>
              <a:rPr lang="de-DE" altLang="de-DE" sz="1600" dirty="0">
                <a:latin typeface="Optima" panose="02000503060000020004" pitchFamily="2" charset="0"/>
              </a:rPr>
              <a:t>Ergebnis dieses Schrittes ist eine Gleichung der Form: </a:t>
            </a:r>
          </a:p>
          <a:p>
            <a:pPr eaLnBrk="0" fontAlgn="base" hangingPunct="0">
              <a:spcBef>
                <a:spcPct val="0"/>
              </a:spcBef>
              <a:spcAft>
                <a:spcPct val="0"/>
              </a:spcAft>
            </a:pPr>
            <a:endParaRPr lang="de-DE" altLang="de-DE" sz="1600" dirty="0">
              <a:latin typeface="Optima" panose="02000503060000020004" pitchFamily="2" charset="0"/>
            </a:endParaRPr>
          </a:p>
          <a:p>
            <a:pPr eaLnBrk="0" fontAlgn="base" hangingPunct="0">
              <a:spcBef>
                <a:spcPct val="0"/>
              </a:spcBef>
              <a:spcAft>
                <a:spcPct val="0"/>
              </a:spcAft>
            </a:pPr>
            <a:endParaRPr lang="de-DE" altLang="de-DE" sz="1600" dirty="0">
              <a:latin typeface="Optima" panose="02000503060000020004" pitchFamily="2" charset="0"/>
            </a:endParaRPr>
          </a:p>
          <a:p>
            <a:pPr eaLnBrk="0" fontAlgn="base" hangingPunct="0">
              <a:spcBef>
                <a:spcPct val="0"/>
              </a:spcBef>
              <a:spcAft>
                <a:spcPct val="0"/>
              </a:spcAft>
            </a:pPr>
            <a:r>
              <a:rPr lang="de-DE" altLang="de-DE" sz="1600" dirty="0">
                <a:latin typeface="Optima" panose="02000503060000020004" pitchFamily="2" charset="0"/>
              </a:rPr>
              <a:t>Die autoregressive Komponente des vorhergehenden Schrittes 2 wird also mit gewichteten Fehlern vorangehender Werte korrigiert.  </a:t>
            </a:r>
          </a:p>
          <a:p>
            <a:pPr eaLnBrk="0" fontAlgn="base" hangingPunct="0">
              <a:spcBef>
                <a:spcPct val="0"/>
              </a:spcBef>
              <a:spcAft>
                <a:spcPct val="0"/>
              </a:spcAft>
            </a:pPr>
            <a:r>
              <a:rPr lang="de-DE" altLang="de-DE" sz="1600" dirty="0">
                <a:latin typeface="Optima" panose="02000503060000020004" pitchFamily="2" charset="0"/>
              </a:rPr>
              <a:t>Folgende Tabelle enthält in der obersten Zeile die stationär gemachte Originalreihe aus Beispiel 2, in der 2. Zeile das AR Modell aus Schritt 2, dann den Fehler des Modells aus Schritt 2, und schließlich die ersten 5 Lags des Fehlers (also die Wertereihe des Modellfehlers um 1,2,3,4 und 5 Positionen verschoben).</a:t>
            </a:r>
          </a:p>
        </p:txBody>
      </p:sp>
      <p:pic>
        <p:nvPicPr>
          <p:cNvPr id="16" name="Grafik 10">
            <a:extLst>
              <a:ext uri="{FF2B5EF4-FFF2-40B4-BE49-F238E27FC236}">
                <a16:creationId xmlns:a16="http://schemas.microsoft.com/office/drawing/2014/main" id="{3F510CE7-AC7F-0C8F-1F3D-86B07ED01DBB}"/>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326496" y="2393433"/>
            <a:ext cx="8967377" cy="296933"/>
          </a:xfrm>
          <a:prstGeom prst="rect">
            <a:avLst/>
          </a:prstGeom>
          <a:noFill/>
          <a:extLst>
            <a:ext uri="{909E8E84-426E-40DD-AFC4-6F175D3DCCD1}">
              <a14:hiddenFill xmlns:a14="http://schemas.microsoft.com/office/drawing/2010/main">
                <a:solidFill>
                  <a:srgbClr val="FFFFFF"/>
                </a:solidFill>
              </a14:hiddenFill>
            </a:ext>
          </a:extLst>
        </p:spPr>
      </p:pic>
      <p:pic>
        <p:nvPicPr>
          <p:cNvPr id="17" name="Grafik 11" descr="ARIMA Moving Average">
            <a:extLst>
              <a:ext uri="{FF2B5EF4-FFF2-40B4-BE49-F238E27FC236}">
                <a16:creationId xmlns:a16="http://schemas.microsoft.com/office/drawing/2014/main" id="{C777DB60-1D61-F358-2DA9-55C7E485A20C}"/>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2326496" y="3894411"/>
            <a:ext cx="7158203" cy="237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497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1) Idee und Zielsetzung</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latin typeface="Optima" panose="02000503060000020004" pitchFamily="2" charset="0"/>
            </a:endParaRP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4</a:t>
            </a:fld>
            <a:endParaRPr lang="de-DE"/>
          </a:p>
        </p:txBody>
      </p:sp>
      <p:cxnSp>
        <p:nvCxnSpPr>
          <p:cNvPr id="21" name="Gerade Verbindung 20">
            <a:extLst>
              <a:ext uri="{FF2B5EF4-FFF2-40B4-BE49-F238E27FC236}">
                <a16:creationId xmlns:a16="http://schemas.microsoft.com/office/drawing/2014/main" id="{657AF6E0-C5B8-8E4A-8670-819C30E7FA68}"/>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Textfeld 21">
            <a:extLst>
              <a:ext uri="{FF2B5EF4-FFF2-40B4-BE49-F238E27FC236}">
                <a16:creationId xmlns:a16="http://schemas.microsoft.com/office/drawing/2014/main" id="{167631C7-B28B-8D37-9C7E-1AB5C7045D0C}"/>
              </a:ext>
            </a:extLst>
          </p:cNvPr>
          <p:cNvSpPr txBox="1"/>
          <p:nvPr/>
        </p:nvSpPr>
        <p:spPr>
          <a:xfrm>
            <a:off x="1682162" y="1681737"/>
            <a:ext cx="8130012" cy="3970318"/>
          </a:xfrm>
          <a:prstGeom prst="rect">
            <a:avLst/>
          </a:prstGeom>
          <a:noFill/>
        </p:spPr>
        <p:txBody>
          <a:bodyPr wrap="square" rtlCol="0">
            <a:spAutoFit/>
          </a:bodyPr>
          <a:lstStyle/>
          <a:p>
            <a:r>
              <a:rPr lang="de-DE" dirty="0">
                <a:latin typeface="Optima" panose="02000503060000020004" pitchFamily="2" charset="0"/>
              </a:rPr>
              <a:t>Andere Bezeichnungen: Rolling-,Running- oder Moving Mean (MM), </a:t>
            </a:r>
          </a:p>
          <a:p>
            <a:endParaRPr lang="de-DE" dirty="0">
              <a:latin typeface="Optima" panose="02000503060000020004" pitchFamily="2" charset="0"/>
            </a:endParaRPr>
          </a:p>
          <a:p>
            <a:r>
              <a:rPr lang="de-DE" b="1" dirty="0">
                <a:latin typeface="Optima" panose="02000503060000020004" pitchFamily="2" charset="0"/>
              </a:rPr>
              <a:t>Ziel:</a:t>
            </a:r>
          </a:p>
          <a:p>
            <a:r>
              <a:rPr lang="de-DE" dirty="0">
                <a:latin typeface="Optima" panose="02000503060000020004" pitchFamily="2" charset="0"/>
              </a:rPr>
              <a:t>Zeitreihen analysieren und kurzzeitige Änderungen sowie Trends abbilden </a:t>
            </a:r>
          </a:p>
          <a:p>
            <a:r>
              <a:rPr lang="de-DE" dirty="0">
                <a:latin typeface="Optima" panose="02000503060000020004" pitchFamily="2" charset="0"/>
              </a:rPr>
              <a:t>Daten glätten je nach Wahl des Moving Averages</a:t>
            </a:r>
          </a:p>
          <a:p>
            <a:r>
              <a:rPr lang="de-DE" dirty="0">
                <a:latin typeface="Optima" panose="02000503060000020004" pitchFamily="2" charset="0"/>
              </a:rPr>
              <a:t>Prognosen anstellen</a:t>
            </a:r>
          </a:p>
          <a:p>
            <a:endParaRPr lang="de-DE" dirty="0">
              <a:latin typeface="Optima" panose="02000503060000020004" pitchFamily="2" charset="0"/>
            </a:endParaRPr>
          </a:p>
          <a:p>
            <a:r>
              <a:rPr lang="de-DE" dirty="0">
                <a:latin typeface="Optima" panose="02000503060000020004" pitchFamily="2" charset="0"/>
              </a:rPr>
              <a:t>Generelle Hauptanwendungszwecke in der Praxis:</a:t>
            </a:r>
          </a:p>
          <a:p>
            <a:pPr marL="285750" lvl="0" indent="-285750">
              <a:buFont typeface="Arial" panose="020B0604020202020204" pitchFamily="34" charset="0"/>
              <a:buChar char="•"/>
            </a:pPr>
            <a:r>
              <a:rPr lang="de-DE" dirty="0">
                <a:latin typeface="Optima" panose="02000503060000020004" pitchFamily="2" charset="0"/>
              </a:rPr>
              <a:t>Vorhersage von Inflationsrate, Arbeitslosenquote, Net </a:t>
            </a:r>
            <a:r>
              <a:rPr lang="de-DE" dirty="0" err="1">
                <a:latin typeface="Optima" panose="02000503060000020004" pitchFamily="2" charset="0"/>
              </a:rPr>
              <a:t>Inflow</a:t>
            </a:r>
            <a:r>
              <a:rPr lang="de-DE" dirty="0">
                <a:latin typeface="Optima" panose="02000503060000020004" pitchFamily="2" charset="0"/>
              </a:rPr>
              <a:t> von Investmentfonds</a:t>
            </a:r>
          </a:p>
          <a:p>
            <a:pPr marL="285750" lvl="0" indent="-285750">
              <a:buFont typeface="Arial" panose="020B0604020202020204" pitchFamily="34" charset="0"/>
              <a:buChar char="•"/>
            </a:pPr>
            <a:r>
              <a:rPr lang="de-DE" dirty="0">
                <a:latin typeface="Optima" panose="02000503060000020004" pitchFamily="2" charset="0"/>
              </a:rPr>
              <a:t>Firmen: Nachfrage. Marktanteile von Produkten</a:t>
            </a:r>
          </a:p>
          <a:p>
            <a:pPr marL="285750" lvl="0" indent="-285750">
              <a:buFont typeface="Arial" panose="020B0604020202020204" pitchFamily="34" charset="0"/>
              <a:buChar char="•"/>
            </a:pPr>
            <a:r>
              <a:rPr lang="de-DE" dirty="0">
                <a:latin typeface="Optima" panose="02000503060000020004" pitchFamily="2" charset="0"/>
              </a:rPr>
              <a:t>Nachfrage nach Krediten</a:t>
            </a:r>
          </a:p>
          <a:p>
            <a:pPr marL="285750" indent="-285750">
              <a:buFont typeface="Arial" panose="020B0604020202020204" pitchFamily="34" charset="0"/>
              <a:buChar char="•"/>
            </a:pPr>
            <a:r>
              <a:rPr lang="de-DE" dirty="0">
                <a:latin typeface="Optima" panose="02000503060000020004" pitchFamily="2" charset="0"/>
              </a:rPr>
              <a:t>Gold/Silberpreise </a:t>
            </a:r>
          </a:p>
          <a:p>
            <a:pPr marL="285750" indent="-285750">
              <a:buFont typeface="Arial" panose="020B0604020202020204" pitchFamily="34" charset="0"/>
              <a:buChar char="•"/>
            </a:pPr>
            <a:r>
              <a:rPr lang="de-DE" b="1" dirty="0">
                <a:latin typeface="Optima" panose="02000503060000020004" pitchFamily="2" charset="0"/>
              </a:rPr>
              <a:t>Vorhersage von Corona Fallzahlen</a:t>
            </a:r>
          </a:p>
        </p:txBody>
      </p:sp>
    </p:spTree>
    <p:extLst>
      <p:ext uri="{BB962C8B-B14F-4D97-AF65-F5344CB8AC3E}">
        <p14:creationId xmlns:p14="http://schemas.microsoft.com/office/powerpoint/2010/main" val="2348056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a:bodyPr>
          <a:lstStyle/>
          <a:p>
            <a:r>
              <a:rPr lang="de-DE" sz="2400" b="1" dirty="0">
                <a:latin typeface="Optima" panose="02000503060000020004" pitchFamily="2" charset="0"/>
              </a:rPr>
              <a:t>7) ARIMA Schritt für Schritt</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Berechnung Korrelationskoeffizienten für optimalen Lag</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40</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hteck 11" descr="t">
            <a:extLst>
              <a:ext uri="{FF2B5EF4-FFF2-40B4-BE49-F238E27FC236}">
                <a16:creationId xmlns:a16="http://schemas.microsoft.com/office/drawing/2014/main" id="{0425783A-454C-051A-4E16-8B8012FBD927}"/>
              </a:ext>
            </a:extLst>
          </p:cNvPr>
          <p:cNvSpPr>
            <a:spLocks noChangeAspect="1" noChangeArrowheads="1"/>
          </p:cNvSpPr>
          <p:nvPr/>
        </p:nvSpPr>
        <p:spPr bwMode="auto">
          <a:xfrm>
            <a:off x="192441" y="1593954"/>
            <a:ext cx="76835" cy="15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3" name="Rechteck 12" descr="t">
            <a:extLst>
              <a:ext uri="{FF2B5EF4-FFF2-40B4-BE49-F238E27FC236}">
                <a16:creationId xmlns:a16="http://schemas.microsoft.com/office/drawing/2014/main" id="{6AB36D6C-63F9-CFF3-2773-D98B14C410DA}"/>
              </a:ext>
            </a:extLst>
          </p:cNvPr>
          <p:cNvSpPr>
            <a:spLocks noChangeAspect="1" noChangeArrowheads="1"/>
          </p:cNvSpPr>
          <p:nvPr/>
        </p:nvSpPr>
        <p:spPr bwMode="auto">
          <a:xfrm>
            <a:off x="192441" y="1593954"/>
            <a:ext cx="76835" cy="15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4" name="Textfeld 13">
            <a:extLst>
              <a:ext uri="{FF2B5EF4-FFF2-40B4-BE49-F238E27FC236}">
                <a16:creationId xmlns:a16="http://schemas.microsoft.com/office/drawing/2014/main" id="{265D3F56-BB63-F819-92C3-D2732EC6B32E}"/>
              </a:ext>
            </a:extLst>
          </p:cNvPr>
          <p:cNvSpPr txBox="1"/>
          <p:nvPr/>
        </p:nvSpPr>
        <p:spPr>
          <a:xfrm>
            <a:off x="267030" y="1335024"/>
            <a:ext cx="11831391" cy="2492990"/>
          </a:xfrm>
          <a:prstGeom prst="rect">
            <a:avLst/>
          </a:prstGeom>
          <a:noFill/>
        </p:spPr>
        <p:txBody>
          <a:bodyPr wrap="square" rtlCol="0">
            <a:spAutoFit/>
          </a:bodyPr>
          <a:lstStyle/>
          <a:p>
            <a:pPr lvl="0" eaLnBrk="0" fontAlgn="base" hangingPunct="0">
              <a:spcBef>
                <a:spcPct val="0"/>
              </a:spcBef>
              <a:spcAft>
                <a:spcPct val="0"/>
              </a:spcAft>
            </a:pPr>
            <a:r>
              <a:rPr lang="de-DE" altLang="de-DE" sz="1600" u="sng" dirty="0">
                <a:latin typeface="Optima" panose="02000503060000020004" pitchFamily="2" charset="0"/>
                <a:ea typeface="Times New Roman" panose="02020603050405020304" pitchFamily="18" charset="0"/>
              </a:rPr>
              <a:t>Schritt 3:</a:t>
            </a:r>
            <a:endParaRPr lang="de-DE" altLang="de-DE" sz="1600" dirty="0">
              <a:latin typeface="Optima" panose="02000503060000020004" pitchFamily="2" charset="0"/>
            </a:endParaRPr>
          </a:p>
          <a:p>
            <a:pPr lvl="0" eaLnBrk="0" fontAlgn="base" hangingPunct="0">
              <a:spcBef>
                <a:spcPct val="0"/>
              </a:spcBef>
              <a:spcAft>
                <a:spcPct val="0"/>
              </a:spcAft>
            </a:pPr>
            <a:r>
              <a:rPr lang="de-DE" altLang="de-DE" sz="1400" dirty="0">
                <a:latin typeface="Optima" panose="02000503060000020004" pitchFamily="2" charset="0"/>
                <a:ea typeface="Times New Roman" panose="02020603050405020304" pitchFamily="18" charset="0"/>
              </a:rPr>
              <a:t>Ohne explizite Rechnung ist bereits erkennbar, dass keiner der Korrelationskoeffizienten signifikant ist, ja sogar jeder relativ klein ist. Das deutet stark darauf hin, dass der Fehler des in Schritt 2 gewonnenen Modells fast nur aus zufälligem (normalverteiltem) Rauschen besteht. </a:t>
            </a:r>
            <a:endParaRPr lang="de-DE" altLang="de-DE" sz="1000" dirty="0">
              <a:latin typeface="Optima" panose="02000503060000020004" pitchFamily="2" charset="0"/>
            </a:endParaRPr>
          </a:p>
          <a:p>
            <a:pPr lvl="0" eaLnBrk="0" fontAlgn="base" hangingPunct="0">
              <a:spcBef>
                <a:spcPct val="0"/>
              </a:spcBef>
              <a:spcAft>
                <a:spcPct val="0"/>
              </a:spcAft>
            </a:pPr>
            <a:r>
              <a:rPr lang="de-DE" altLang="de-DE" sz="1400" dirty="0">
                <a:latin typeface="Optima" panose="02000503060000020004" pitchFamily="2" charset="0"/>
                <a:ea typeface="Times New Roman" panose="02020603050405020304" pitchFamily="18" charset="0"/>
              </a:rPr>
              <a:t>Das bedeutet konkret: </a:t>
            </a:r>
            <a:endParaRPr lang="de-DE" altLang="de-DE" sz="1000" dirty="0">
              <a:latin typeface="Optima" panose="02000503060000020004" pitchFamily="2" charset="0"/>
            </a:endParaRPr>
          </a:p>
          <a:p>
            <a:pPr lvl="0" eaLnBrk="0" fontAlgn="base" hangingPunct="0">
              <a:spcBef>
                <a:spcPct val="0"/>
              </a:spcBef>
              <a:spcAft>
                <a:spcPct val="0"/>
              </a:spcAft>
            </a:pPr>
            <a:r>
              <a:rPr lang="de-DE" altLang="de-DE" sz="1400" dirty="0">
                <a:latin typeface="Optima" panose="02000503060000020004" pitchFamily="2" charset="0"/>
                <a:ea typeface="Times New Roman" panose="02020603050405020304" pitchFamily="18" charset="0"/>
              </a:rPr>
              <a:t>Der n+1 -</a:t>
            </a:r>
            <a:r>
              <a:rPr lang="de-DE" altLang="de-DE" sz="1400" dirty="0" err="1">
                <a:latin typeface="Optima" panose="02000503060000020004" pitchFamily="2" charset="0"/>
                <a:ea typeface="Times New Roman" panose="02020603050405020304" pitchFamily="18" charset="0"/>
              </a:rPr>
              <a:t>te</a:t>
            </a:r>
            <a:r>
              <a:rPr lang="de-DE" altLang="de-DE" sz="1400" dirty="0">
                <a:latin typeface="Optima" panose="02000503060000020004" pitchFamily="2" charset="0"/>
                <a:ea typeface="Times New Roman" panose="02020603050405020304" pitchFamily="18" charset="0"/>
              </a:rPr>
              <a:t> Messwert wird durch keine Zufallskomponente irgendeines vorhergehenden Wertes </a:t>
            </a:r>
            <a:r>
              <a:rPr lang="de-DE" altLang="de-DE" sz="1400" dirty="0" err="1">
                <a:latin typeface="Optima" panose="02000503060000020004" pitchFamily="2" charset="0"/>
                <a:ea typeface="Times New Roman" panose="02020603050405020304" pitchFamily="18" charset="0"/>
              </a:rPr>
              <a:t>n</a:t>
            </a:r>
            <a:r>
              <a:rPr lang="de-DE" altLang="de-DE" sz="1400" dirty="0">
                <a:latin typeface="Optima" panose="02000503060000020004" pitchFamily="2" charset="0"/>
                <a:ea typeface="Times New Roman" panose="02020603050405020304" pitchFamily="18" charset="0"/>
              </a:rPr>
              <a:t>, n-1, ...</a:t>
            </a:r>
            <a:r>
              <a:rPr lang="de-DE" altLang="de-DE" sz="1400" dirty="0" err="1">
                <a:latin typeface="Optima" panose="02000503060000020004" pitchFamily="2" charset="0"/>
                <a:ea typeface="Times New Roman" panose="02020603050405020304" pitchFamily="18" charset="0"/>
              </a:rPr>
              <a:t>n</a:t>
            </a:r>
            <a:r>
              <a:rPr lang="de-DE" altLang="de-DE" sz="1400" dirty="0">
                <a:latin typeface="Optima" panose="02000503060000020004" pitchFamily="2" charset="0"/>
                <a:ea typeface="Times New Roman" panose="02020603050405020304" pitchFamily="18" charset="0"/>
              </a:rPr>
              <a:t>-s beeinflusst. Die Fehler korrelieren nicht einmal mit den Werten selbst (0.20). Es gibt in der vorliegenden Reihe keine Fehlerfortpflanzung. </a:t>
            </a:r>
          </a:p>
          <a:p>
            <a:pPr lvl="0" eaLnBrk="0" fontAlgn="base" hangingPunct="0">
              <a:spcBef>
                <a:spcPct val="0"/>
              </a:spcBef>
              <a:spcAft>
                <a:spcPct val="0"/>
              </a:spcAft>
            </a:pPr>
            <a:endParaRPr lang="de-DE" altLang="de-DE" sz="1400" b="1" dirty="0">
              <a:latin typeface="Optima" panose="02000503060000020004" pitchFamily="2" charset="0"/>
              <a:ea typeface="Times New Roman" panose="02020603050405020304" pitchFamily="18" charset="0"/>
            </a:endParaRPr>
          </a:p>
          <a:p>
            <a:pPr lvl="0" eaLnBrk="0" fontAlgn="base" hangingPunct="0">
              <a:spcBef>
                <a:spcPct val="0"/>
              </a:spcBef>
              <a:spcAft>
                <a:spcPct val="0"/>
              </a:spcAft>
            </a:pPr>
            <a:r>
              <a:rPr lang="de-DE" altLang="de-DE" sz="1400" b="1" dirty="0">
                <a:latin typeface="Optima" panose="02000503060000020004" pitchFamily="2" charset="0"/>
                <a:ea typeface="Times New Roman" panose="02020603050405020304" pitchFamily="18" charset="0"/>
              </a:rPr>
              <a:t>Das bisher entwickelte Modell lautet demnach ARIMA(4,2,0):</a:t>
            </a:r>
            <a:endParaRPr lang="de-DE" altLang="de-DE" sz="1000" b="1" dirty="0">
              <a:latin typeface="Optima" panose="02000503060000020004" pitchFamily="2" charset="0"/>
            </a:endParaRPr>
          </a:p>
          <a:p>
            <a:pPr lvl="0" eaLnBrk="0" fontAlgn="base" hangingPunct="0">
              <a:spcBef>
                <a:spcPct val="0"/>
              </a:spcBef>
              <a:spcAft>
                <a:spcPct val="0"/>
              </a:spcAft>
            </a:pPr>
            <a:r>
              <a:rPr lang="de-DE" altLang="de-DE" sz="1400" b="1" dirty="0">
                <a:latin typeface="Optima" panose="02000503060000020004" pitchFamily="2" charset="0"/>
                <a:ea typeface="Times New Roman" panose="02020603050405020304" pitchFamily="18" charset="0"/>
              </a:rPr>
              <a:t>4: Der autoregressive Teil des Modells (AR) greift bis auf den 4. Lag zurück </a:t>
            </a:r>
            <a:endParaRPr lang="de-DE" altLang="de-DE" sz="1000" b="1" dirty="0">
              <a:latin typeface="Optima" panose="02000503060000020004" pitchFamily="2" charset="0"/>
            </a:endParaRPr>
          </a:p>
          <a:p>
            <a:pPr lvl="0" eaLnBrk="0" fontAlgn="base" hangingPunct="0">
              <a:spcBef>
                <a:spcPct val="0"/>
              </a:spcBef>
              <a:spcAft>
                <a:spcPct val="0"/>
              </a:spcAft>
            </a:pPr>
            <a:r>
              <a:rPr lang="de-DE" altLang="de-DE" sz="1400" b="1" dirty="0">
                <a:latin typeface="Optima" panose="02000503060000020004" pitchFamily="2" charset="0"/>
                <a:ea typeface="Times New Roman" panose="02020603050405020304" pitchFamily="18" charset="0"/>
              </a:rPr>
              <a:t>2: Die Originalreihe musste 2 Mal differenziert werden, um stationär zu werden. </a:t>
            </a:r>
            <a:endParaRPr lang="de-DE" altLang="de-DE" sz="1000" b="1" dirty="0">
              <a:latin typeface="Optima" panose="02000503060000020004" pitchFamily="2" charset="0"/>
            </a:endParaRPr>
          </a:p>
          <a:p>
            <a:pPr lvl="0" eaLnBrk="0" fontAlgn="base" hangingPunct="0">
              <a:spcBef>
                <a:spcPct val="0"/>
              </a:spcBef>
              <a:spcAft>
                <a:spcPct val="0"/>
              </a:spcAft>
            </a:pPr>
            <a:r>
              <a:rPr lang="de-DE" altLang="de-DE" sz="1400" b="1" dirty="0">
                <a:latin typeface="Optima" panose="02000503060000020004" pitchFamily="2" charset="0"/>
                <a:ea typeface="Times New Roman" panose="02020603050405020304" pitchFamily="18" charset="0"/>
              </a:rPr>
              <a:t>0: Der Moving Average Teil (MA) greift auf keinen Lag zurück.</a:t>
            </a:r>
            <a:endParaRPr lang="de-DE" altLang="de-DE" sz="1000" b="1" dirty="0">
              <a:latin typeface="Optima" panose="02000503060000020004" pitchFamily="2" charset="0"/>
            </a:endParaRPr>
          </a:p>
        </p:txBody>
      </p:sp>
      <p:pic>
        <p:nvPicPr>
          <p:cNvPr id="18" name="Grafik 11" descr="ARIMA Moving Average">
            <a:extLst>
              <a:ext uri="{FF2B5EF4-FFF2-40B4-BE49-F238E27FC236}">
                <a16:creationId xmlns:a16="http://schemas.microsoft.com/office/drawing/2014/main" id="{4B2F0108-A072-0FF9-B7E9-F28951C7431A}"/>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332561" y="3818369"/>
            <a:ext cx="7649639" cy="2532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587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a:bodyPr>
          <a:lstStyle/>
          <a:p>
            <a:r>
              <a:rPr lang="de-DE" sz="2400" b="1" dirty="0">
                <a:latin typeface="Optima" panose="02000503060000020004" pitchFamily="2" charset="0"/>
              </a:rPr>
              <a:t>7) ARIMA Schritt für Schritt</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Berechnung Korrelationskoeffizienten für optimalen Lag</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41</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hteck 11" descr="t">
            <a:extLst>
              <a:ext uri="{FF2B5EF4-FFF2-40B4-BE49-F238E27FC236}">
                <a16:creationId xmlns:a16="http://schemas.microsoft.com/office/drawing/2014/main" id="{0425783A-454C-051A-4E16-8B8012FBD927}"/>
              </a:ext>
            </a:extLst>
          </p:cNvPr>
          <p:cNvSpPr>
            <a:spLocks noChangeAspect="1" noChangeArrowheads="1"/>
          </p:cNvSpPr>
          <p:nvPr/>
        </p:nvSpPr>
        <p:spPr bwMode="auto">
          <a:xfrm>
            <a:off x="192441" y="1593954"/>
            <a:ext cx="76835" cy="15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3" name="Rechteck 12" descr="t">
            <a:extLst>
              <a:ext uri="{FF2B5EF4-FFF2-40B4-BE49-F238E27FC236}">
                <a16:creationId xmlns:a16="http://schemas.microsoft.com/office/drawing/2014/main" id="{6AB36D6C-63F9-CFF3-2773-D98B14C410DA}"/>
              </a:ext>
            </a:extLst>
          </p:cNvPr>
          <p:cNvSpPr>
            <a:spLocks noChangeAspect="1" noChangeArrowheads="1"/>
          </p:cNvSpPr>
          <p:nvPr/>
        </p:nvSpPr>
        <p:spPr bwMode="auto">
          <a:xfrm>
            <a:off x="192441" y="1593954"/>
            <a:ext cx="76835" cy="15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5" name="Textfeld 14">
            <a:extLst>
              <a:ext uri="{FF2B5EF4-FFF2-40B4-BE49-F238E27FC236}">
                <a16:creationId xmlns:a16="http://schemas.microsoft.com/office/drawing/2014/main" id="{3D3BF4DA-8D4B-5861-36D7-28A1513895CF}"/>
              </a:ext>
            </a:extLst>
          </p:cNvPr>
          <p:cNvSpPr txBox="1"/>
          <p:nvPr/>
        </p:nvSpPr>
        <p:spPr>
          <a:xfrm>
            <a:off x="168168" y="2498017"/>
            <a:ext cx="11831391" cy="1938992"/>
          </a:xfrm>
          <a:prstGeom prst="rect">
            <a:avLst/>
          </a:prstGeom>
          <a:noFill/>
        </p:spPr>
        <p:txBody>
          <a:bodyPr wrap="square" rtlCol="0">
            <a:spAutoFit/>
          </a:bodyPr>
          <a:lstStyle/>
          <a:p>
            <a:r>
              <a:rPr lang="de-DE" dirty="0">
                <a:latin typeface="Optima" panose="02000503060000020004" pitchFamily="2" charset="0"/>
              </a:rPr>
              <a:t>Stehen die Parameter fest, so wird eine lineare Regression konstruiert auf Basis der angegeben Werte, um eine gewisse Statik zu erzielen (Herausrechnen von Trends und Saisoneffekten, die die Regression negativ beeinflussen).</a:t>
            </a:r>
          </a:p>
          <a:p>
            <a:r>
              <a:rPr lang="de-DE" dirty="0">
                <a:latin typeface="Optima" panose="02000503060000020004" pitchFamily="2" charset="0"/>
              </a:rPr>
              <a:t> </a:t>
            </a:r>
          </a:p>
          <a:p>
            <a:r>
              <a:rPr lang="de-DE" dirty="0">
                <a:latin typeface="Optima" panose="02000503060000020004" pitchFamily="2" charset="0"/>
              </a:rPr>
              <a:t>Wird ein Wert von 0 für einen Parameter verwendet, so fällt dieser aus dem Modell und wird nicht berücksichtigt. </a:t>
            </a:r>
          </a:p>
          <a:p>
            <a:r>
              <a:rPr lang="de-DE" dirty="0">
                <a:latin typeface="Optima" panose="02000503060000020004" pitchFamily="2" charset="0"/>
              </a:rPr>
              <a:t>Das Modell vereinfacht sich daher unter Umständen zu ARMA, AR, I, oder MA Modellen.</a:t>
            </a:r>
          </a:p>
          <a:p>
            <a:pPr lvl="0" eaLnBrk="0" fontAlgn="base" hangingPunct="0">
              <a:spcBef>
                <a:spcPct val="0"/>
              </a:spcBef>
              <a:spcAft>
                <a:spcPct val="0"/>
              </a:spcAft>
            </a:pPr>
            <a:endParaRPr lang="en-US" altLang="de-DE" sz="1000" dirty="0">
              <a:latin typeface="Optima" panose="02000503060000020004" pitchFamily="2" charset="0"/>
              <a:ea typeface="Times New Roman" panose="02020603050405020304" pitchFamily="18" charset="0"/>
            </a:endParaRPr>
          </a:p>
          <a:p>
            <a:pPr lvl="0" eaLnBrk="0" fontAlgn="base" hangingPunct="0">
              <a:spcBef>
                <a:spcPct val="0"/>
              </a:spcBef>
              <a:spcAft>
                <a:spcPct val="0"/>
              </a:spcAft>
            </a:pPr>
            <a:r>
              <a:rPr lang="en-US" altLang="de-DE" sz="1000" dirty="0">
                <a:latin typeface="Optima" panose="02000503060000020004" pitchFamily="2" charset="0"/>
                <a:ea typeface="Times New Roman" panose="02020603050405020304" pitchFamily="18" charset="0"/>
              </a:rPr>
              <a:t>    </a:t>
            </a:r>
            <a:endParaRPr lang="en-US" altLang="de-DE" sz="800" dirty="0">
              <a:latin typeface="Optima" panose="02000503060000020004" pitchFamily="2" charset="0"/>
            </a:endParaRPr>
          </a:p>
          <a:p>
            <a:pPr lvl="0" eaLnBrk="0" fontAlgn="base" hangingPunct="0">
              <a:spcBef>
                <a:spcPct val="0"/>
              </a:spcBef>
              <a:spcAft>
                <a:spcPct val="0"/>
              </a:spcAft>
            </a:pPr>
            <a:endParaRPr lang="de-DE" altLang="de-DE" sz="1000" dirty="0">
              <a:latin typeface="Optima" panose="02000503060000020004" pitchFamily="2" charset="0"/>
            </a:endParaRPr>
          </a:p>
        </p:txBody>
      </p:sp>
    </p:spTree>
    <p:extLst>
      <p:ext uri="{BB962C8B-B14F-4D97-AF65-F5344CB8AC3E}">
        <p14:creationId xmlns:p14="http://schemas.microsoft.com/office/powerpoint/2010/main" val="167881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a:bodyPr>
          <a:lstStyle/>
          <a:p>
            <a:r>
              <a:rPr lang="de-DE" sz="2400" b="1" dirty="0">
                <a:latin typeface="Optima" panose="02000503060000020004" pitchFamily="2" charset="0"/>
              </a:rPr>
              <a:t>7) ARIMA Schritt für Schritt</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err="1"/>
              <a:t>Recap</a:t>
            </a:r>
            <a:r>
              <a:rPr lang="de-DE" sz="1400" dirty="0"/>
              <a:t> Modellannahmen</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42</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hteck 11" descr="t">
            <a:extLst>
              <a:ext uri="{FF2B5EF4-FFF2-40B4-BE49-F238E27FC236}">
                <a16:creationId xmlns:a16="http://schemas.microsoft.com/office/drawing/2014/main" id="{0425783A-454C-051A-4E16-8B8012FBD927}"/>
              </a:ext>
            </a:extLst>
          </p:cNvPr>
          <p:cNvSpPr>
            <a:spLocks noChangeAspect="1" noChangeArrowheads="1"/>
          </p:cNvSpPr>
          <p:nvPr/>
        </p:nvSpPr>
        <p:spPr bwMode="auto">
          <a:xfrm>
            <a:off x="192441" y="1593954"/>
            <a:ext cx="76835" cy="15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3" name="Rechteck 12" descr="t">
            <a:extLst>
              <a:ext uri="{FF2B5EF4-FFF2-40B4-BE49-F238E27FC236}">
                <a16:creationId xmlns:a16="http://schemas.microsoft.com/office/drawing/2014/main" id="{6AB36D6C-63F9-CFF3-2773-D98B14C410DA}"/>
              </a:ext>
            </a:extLst>
          </p:cNvPr>
          <p:cNvSpPr>
            <a:spLocks noChangeAspect="1" noChangeArrowheads="1"/>
          </p:cNvSpPr>
          <p:nvPr/>
        </p:nvSpPr>
        <p:spPr bwMode="auto">
          <a:xfrm>
            <a:off x="192441" y="1593954"/>
            <a:ext cx="76835" cy="15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4" name="Textfeld 13">
            <a:extLst>
              <a:ext uri="{FF2B5EF4-FFF2-40B4-BE49-F238E27FC236}">
                <a16:creationId xmlns:a16="http://schemas.microsoft.com/office/drawing/2014/main" id="{780F98E6-E1D5-8120-F428-8BAFF2369462}"/>
              </a:ext>
            </a:extLst>
          </p:cNvPr>
          <p:cNvSpPr txBox="1"/>
          <p:nvPr/>
        </p:nvSpPr>
        <p:spPr>
          <a:xfrm>
            <a:off x="192441" y="2590350"/>
            <a:ext cx="11831391" cy="1754326"/>
          </a:xfrm>
          <a:prstGeom prst="rect">
            <a:avLst/>
          </a:prstGeom>
          <a:noFill/>
        </p:spPr>
        <p:txBody>
          <a:bodyPr wrap="square" rtlCol="0">
            <a:spAutoFit/>
          </a:bodyPr>
          <a:lstStyle/>
          <a:p>
            <a:r>
              <a:rPr lang="de-DE" dirty="0">
                <a:latin typeface="Optima" panose="02000503060000020004" pitchFamily="2" charset="0"/>
              </a:rPr>
              <a:t>Stationarität der Zeitreihe, eine Zeitreihe hat zu jeder Zeit den gleichen Mittelwert und die gleiche Varianz; Trends und unterschiedliche saisonale Effekte liegen in stationären Zeitreihen nicht (mehr) vor. Mit einfachen Worten könnte man auch sagen, Deine Zeitreihe ist gleichmäßig. In der Realität sind viele Zeitreihen aber nicht gleichmäßig, sondern verfolgen Trends oder Saisonalitäten, die unterschiedliche Mittelwerte und Varianzen über die Zeit zeigen. Zum Beispiel ist in der Regel die Varianz in den Verkäufen eines Unternehmens nicht regelmäßig und folgt einem gewissen Trend. Um nicht-stationäre oder ungleichmäßige Zeitreihen korrekt zu bestimmen, musst Du diese stationär machen.</a:t>
            </a:r>
            <a:endParaRPr lang="en-US" altLang="de-DE" sz="800" dirty="0">
              <a:latin typeface="Optima" panose="02000503060000020004" pitchFamily="2" charset="0"/>
            </a:endParaRPr>
          </a:p>
        </p:txBody>
      </p:sp>
    </p:spTree>
    <p:extLst>
      <p:ext uri="{BB962C8B-B14F-4D97-AF65-F5344CB8AC3E}">
        <p14:creationId xmlns:p14="http://schemas.microsoft.com/office/powerpoint/2010/main" val="467894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a:bodyPr>
          <a:lstStyle/>
          <a:p>
            <a:r>
              <a:rPr lang="de-DE" sz="2400" b="1" dirty="0">
                <a:latin typeface="Optima" panose="02000503060000020004" pitchFamily="2" charset="0"/>
              </a:rPr>
              <a:t>7) ARIMA Schritt für Schritt</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Wrap-Up ARIMA Modell</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43</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hteck 11" descr="t">
            <a:extLst>
              <a:ext uri="{FF2B5EF4-FFF2-40B4-BE49-F238E27FC236}">
                <a16:creationId xmlns:a16="http://schemas.microsoft.com/office/drawing/2014/main" id="{0425783A-454C-051A-4E16-8B8012FBD927}"/>
              </a:ext>
            </a:extLst>
          </p:cNvPr>
          <p:cNvSpPr>
            <a:spLocks noChangeAspect="1" noChangeArrowheads="1"/>
          </p:cNvSpPr>
          <p:nvPr/>
        </p:nvSpPr>
        <p:spPr bwMode="auto">
          <a:xfrm>
            <a:off x="192441" y="1593954"/>
            <a:ext cx="76835" cy="15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3" name="Rechteck 12" descr="t">
            <a:extLst>
              <a:ext uri="{FF2B5EF4-FFF2-40B4-BE49-F238E27FC236}">
                <a16:creationId xmlns:a16="http://schemas.microsoft.com/office/drawing/2014/main" id="{6AB36D6C-63F9-CFF3-2773-D98B14C410DA}"/>
              </a:ext>
            </a:extLst>
          </p:cNvPr>
          <p:cNvSpPr>
            <a:spLocks noChangeAspect="1" noChangeArrowheads="1"/>
          </p:cNvSpPr>
          <p:nvPr/>
        </p:nvSpPr>
        <p:spPr bwMode="auto">
          <a:xfrm>
            <a:off x="192441" y="1593954"/>
            <a:ext cx="76835" cy="15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de-DE"/>
          </a:p>
        </p:txBody>
      </p:sp>
      <p:sp>
        <p:nvSpPr>
          <p:cNvPr id="15" name="Textfeld 14">
            <a:extLst>
              <a:ext uri="{FF2B5EF4-FFF2-40B4-BE49-F238E27FC236}">
                <a16:creationId xmlns:a16="http://schemas.microsoft.com/office/drawing/2014/main" id="{A41B23BD-497C-8FC7-1ACC-2A2FE0D6A869}"/>
              </a:ext>
            </a:extLst>
          </p:cNvPr>
          <p:cNvSpPr txBox="1"/>
          <p:nvPr/>
        </p:nvSpPr>
        <p:spPr>
          <a:xfrm>
            <a:off x="267030" y="1452541"/>
            <a:ext cx="11831391" cy="4985980"/>
          </a:xfrm>
          <a:prstGeom prst="rect">
            <a:avLst/>
          </a:prstGeom>
          <a:noFill/>
        </p:spPr>
        <p:txBody>
          <a:bodyPr wrap="square" rtlCol="0">
            <a:spAutoFit/>
          </a:bodyPr>
          <a:lstStyle/>
          <a:p>
            <a:pPr eaLnBrk="0" fontAlgn="base" hangingPunct="0">
              <a:spcBef>
                <a:spcPct val="0"/>
              </a:spcBef>
              <a:spcAft>
                <a:spcPct val="0"/>
              </a:spcAft>
            </a:pPr>
            <a:r>
              <a:rPr lang="de-DE" altLang="de-DE" dirty="0">
                <a:latin typeface="Optima" panose="02000503060000020004" pitchFamily="2" charset="0"/>
                <a:ea typeface="Times New Roman" panose="02020603050405020304" pitchFamily="18" charset="0"/>
              </a:rPr>
              <a:t>In ARIMA-Prozessen werden Trends in Zeitreihen über Differenzierung integriert und dadurch stationär. Das heißt, der Mittelwert der Beobachtungen wird konstant, indem Dein Outcome, bspw. Deine Verkäufe zum Zeitpunkt von zum Zeitpunkt subtrahiert werden. Es kann genauso sein, dass die Varianz Deiner Beobachtungen nicht stationär ist, sodass </a:t>
            </a:r>
            <a:endParaRPr lang="de-DE" altLang="de-DE" dirty="0">
              <a:latin typeface="Optima" panose="02000503060000020004" pitchFamily="2" charset="0"/>
            </a:endParaRPr>
          </a:p>
          <a:p>
            <a:pPr lvl="0" eaLnBrk="0" fontAlgn="base" hangingPunct="0">
              <a:spcBef>
                <a:spcPct val="0"/>
              </a:spcBef>
              <a:spcAft>
                <a:spcPct val="0"/>
              </a:spcAft>
            </a:pPr>
            <a:r>
              <a:rPr lang="de-DE" altLang="de-DE" dirty="0">
                <a:latin typeface="Optima" panose="02000503060000020004" pitchFamily="2" charset="0"/>
                <a:ea typeface="Times New Roman" panose="02020603050405020304" pitchFamily="18" charset="0"/>
              </a:rPr>
              <a:t>mithilfe des natürlichen Logarithmus stationär transformiert werden kann. Genauso sind natürliche, andere Transformationen der Zeitreihe möglich, um stationäre Zeitreihen sicherzustellen.</a:t>
            </a:r>
            <a:endParaRPr lang="de-DE" altLang="de-DE" dirty="0">
              <a:latin typeface="Optima" panose="02000503060000020004" pitchFamily="2" charset="0"/>
            </a:endParaRPr>
          </a:p>
          <a:p>
            <a:pPr lvl="0" eaLnBrk="0" fontAlgn="base" hangingPunct="0">
              <a:spcBef>
                <a:spcPct val="0"/>
              </a:spcBef>
              <a:spcAft>
                <a:spcPct val="0"/>
              </a:spcAft>
            </a:pPr>
            <a:r>
              <a:rPr lang="de-DE" altLang="de-DE" dirty="0">
                <a:latin typeface="Optima" panose="02000503060000020004" pitchFamily="2" charset="0"/>
                <a:ea typeface="Times New Roman" panose="02020603050405020304" pitchFamily="18" charset="0"/>
              </a:rPr>
              <a:t>Kombiniert werden AR und AM Prozesse wie folgt:</a:t>
            </a:r>
            <a:endParaRPr lang="de-DE" altLang="de-DE" dirty="0">
              <a:latin typeface="Optima" panose="02000503060000020004" pitchFamily="2" charset="0"/>
            </a:endParaRPr>
          </a:p>
          <a:p>
            <a:pPr lvl="0" eaLnBrk="0" fontAlgn="base" hangingPunct="0">
              <a:spcBef>
                <a:spcPct val="0"/>
              </a:spcBef>
              <a:spcAft>
                <a:spcPct val="0"/>
              </a:spcAft>
            </a:pPr>
            <a:endParaRPr lang="en-US" altLang="de-DE" dirty="0">
              <a:latin typeface="Optima" panose="02000503060000020004" pitchFamily="2" charset="0"/>
              <a:ea typeface="Times New Roman" panose="02020603050405020304" pitchFamily="18" charset="0"/>
            </a:endParaRPr>
          </a:p>
          <a:p>
            <a:pPr lvl="0" eaLnBrk="0" fontAlgn="base" hangingPunct="0">
              <a:spcBef>
                <a:spcPct val="0"/>
              </a:spcBef>
              <a:spcAft>
                <a:spcPct val="0"/>
              </a:spcAft>
            </a:pPr>
            <a:endParaRPr lang="en-US" altLang="de-DE" dirty="0">
              <a:latin typeface="Optima" panose="02000503060000020004" pitchFamily="2" charset="0"/>
              <a:ea typeface="Times New Roman" panose="02020603050405020304" pitchFamily="18" charset="0"/>
            </a:endParaRPr>
          </a:p>
          <a:p>
            <a:pPr lvl="0" eaLnBrk="0" fontAlgn="base" hangingPunct="0">
              <a:spcBef>
                <a:spcPct val="0"/>
              </a:spcBef>
              <a:spcAft>
                <a:spcPct val="0"/>
              </a:spcAft>
            </a:pPr>
            <a:endParaRPr lang="en-US" altLang="de-DE" dirty="0">
              <a:latin typeface="Optima" panose="02000503060000020004" pitchFamily="2" charset="0"/>
              <a:ea typeface="Times New Roman" panose="02020603050405020304" pitchFamily="18" charset="0"/>
            </a:endParaRPr>
          </a:p>
          <a:p>
            <a:pPr eaLnBrk="0" fontAlgn="base" hangingPunct="0">
              <a:spcBef>
                <a:spcPct val="0"/>
              </a:spcBef>
              <a:spcAft>
                <a:spcPct val="0"/>
              </a:spcAft>
            </a:pPr>
            <a:endParaRPr lang="de-DE" altLang="de-DE" dirty="0">
              <a:latin typeface="Optima" panose="02000503060000020004" pitchFamily="2" charset="0"/>
              <a:ea typeface="Times New Roman" panose="02020603050405020304" pitchFamily="18" charset="0"/>
            </a:endParaRPr>
          </a:p>
          <a:p>
            <a:pPr eaLnBrk="0" fontAlgn="base" hangingPunct="0">
              <a:spcBef>
                <a:spcPct val="0"/>
              </a:spcBef>
              <a:spcAft>
                <a:spcPct val="0"/>
              </a:spcAft>
            </a:pPr>
            <a:endParaRPr lang="de-DE" altLang="de-DE" dirty="0">
              <a:latin typeface="Optima" panose="02000503060000020004" pitchFamily="2" charset="0"/>
              <a:ea typeface="Times New Roman" panose="02020603050405020304" pitchFamily="18" charset="0"/>
            </a:endParaRPr>
          </a:p>
          <a:p>
            <a:pPr eaLnBrk="0" fontAlgn="base" hangingPunct="0">
              <a:spcBef>
                <a:spcPct val="0"/>
              </a:spcBef>
              <a:spcAft>
                <a:spcPct val="0"/>
              </a:spcAft>
            </a:pPr>
            <a:r>
              <a:rPr lang="de-DE" altLang="de-DE" dirty="0" err="1">
                <a:latin typeface="Optima" panose="02000503060000020004" pitchFamily="2" charset="0"/>
                <a:ea typeface="Times New Roman" panose="02020603050405020304" pitchFamily="18" charset="0"/>
              </a:rPr>
              <a:t>yd</a:t>
            </a:r>
            <a:r>
              <a:rPr lang="de-DE" altLang="de-DE" dirty="0">
                <a:latin typeface="Optima" panose="02000503060000020004" pitchFamily="2" charset="0"/>
                <a:ea typeface="Times New Roman" panose="02020603050405020304" pitchFamily="18" charset="0"/>
              </a:rPr>
              <a:t> sind dabei Deine d-fach differenzierten Beobachtungen, die einem AR-Prozess mit p Ordnungen und einem MA-Prozess mit </a:t>
            </a:r>
            <a:r>
              <a:rPr lang="de-DE" altLang="de-DE" dirty="0" err="1">
                <a:latin typeface="Optima" panose="02000503060000020004" pitchFamily="2" charset="0"/>
                <a:ea typeface="Times New Roman" panose="02020603050405020304" pitchFamily="18" charset="0"/>
              </a:rPr>
              <a:t>q</a:t>
            </a:r>
            <a:r>
              <a:rPr lang="de-DE" altLang="de-DE" dirty="0">
                <a:latin typeface="Optima" panose="02000503060000020004" pitchFamily="2" charset="0"/>
                <a:ea typeface="Times New Roman" panose="02020603050405020304" pitchFamily="18" charset="0"/>
              </a:rPr>
              <a:t> Ordnungen folgen können. Die Parameter d, also die Ordnung der notwendigen Integration bzw. Differenzierung, sowie p und </a:t>
            </a:r>
            <a:r>
              <a:rPr lang="de-DE" altLang="de-DE" dirty="0" err="1">
                <a:latin typeface="Optima" panose="02000503060000020004" pitchFamily="2" charset="0"/>
                <a:ea typeface="Times New Roman" panose="02020603050405020304" pitchFamily="18" charset="0"/>
              </a:rPr>
              <a:t>q</a:t>
            </a:r>
            <a:r>
              <a:rPr lang="de-DE" altLang="de-DE" dirty="0">
                <a:latin typeface="Optima" panose="02000503060000020004" pitchFamily="2" charset="0"/>
                <a:ea typeface="Times New Roman" panose="02020603050405020304" pitchFamily="18" charset="0"/>
              </a:rPr>
              <a:t> müssen im ARIMA (</a:t>
            </a:r>
            <a:r>
              <a:rPr lang="de-DE" altLang="de-DE" dirty="0" err="1">
                <a:latin typeface="Optima" panose="02000503060000020004" pitchFamily="2" charset="0"/>
                <a:ea typeface="Times New Roman" panose="02020603050405020304" pitchFamily="18" charset="0"/>
              </a:rPr>
              <a:t>p,d,q</a:t>
            </a:r>
            <a:r>
              <a:rPr lang="de-DE" altLang="de-DE" dirty="0">
                <a:latin typeface="Optima" panose="02000503060000020004" pitchFamily="2" charset="0"/>
                <a:ea typeface="Times New Roman" panose="02020603050405020304" pitchFamily="18" charset="0"/>
              </a:rPr>
              <a:t>)-Modell spezifiziert werden.</a:t>
            </a:r>
            <a:endParaRPr lang="de-DE" altLang="de-DE" dirty="0">
              <a:latin typeface="Optima" panose="02000503060000020004" pitchFamily="2" charset="0"/>
            </a:endParaRPr>
          </a:p>
          <a:p>
            <a:pPr lvl="0" eaLnBrk="0" fontAlgn="base" hangingPunct="0">
              <a:spcBef>
                <a:spcPct val="0"/>
              </a:spcBef>
              <a:spcAft>
                <a:spcPct val="0"/>
              </a:spcAft>
            </a:pPr>
            <a:endParaRPr lang="en-US" altLang="de-DE" dirty="0">
              <a:latin typeface="Optima" panose="02000503060000020004" pitchFamily="2" charset="0"/>
              <a:ea typeface="Times New Roman" panose="02020603050405020304" pitchFamily="18" charset="0"/>
            </a:endParaRPr>
          </a:p>
          <a:p>
            <a:pPr lvl="0" eaLnBrk="0" fontAlgn="base" hangingPunct="0">
              <a:spcBef>
                <a:spcPct val="0"/>
              </a:spcBef>
              <a:spcAft>
                <a:spcPct val="0"/>
              </a:spcAft>
            </a:pPr>
            <a:endParaRPr lang="en-US" altLang="de-DE" sz="1000" dirty="0">
              <a:latin typeface="Optima" panose="02000503060000020004" pitchFamily="2" charset="0"/>
              <a:ea typeface="Times New Roman" panose="02020603050405020304" pitchFamily="18" charset="0"/>
            </a:endParaRPr>
          </a:p>
          <a:p>
            <a:pPr lvl="0" eaLnBrk="0" fontAlgn="base" hangingPunct="0">
              <a:spcBef>
                <a:spcPct val="0"/>
              </a:spcBef>
              <a:spcAft>
                <a:spcPct val="0"/>
              </a:spcAft>
            </a:pPr>
            <a:r>
              <a:rPr lang="en-US" altLang="de-DE" sz="1000" dirty="0">
                <a:latin typeface="Optima" panose="02000503060000020004" pitchFamily="2" charset="0"/>
                <a:ea typeface="Times New Roman" panose="02020603050405020304" pitchFamily="18" charset="0"/>
              </a:rPr>
              <a:t>    </a:t>
            </a:r>
            <a:endParaRPr lang="en-US" altLang="de-DE" sz="800" dirty="0">
              <a:latin typeface="Optima" panose="02000503060000020004" pitchFamily="2" charset="0"/>
            </a:endParaRPr>
          </a:p>
          <a:p>
            <a:pPr lvl="0" eaLnBrk="0" fontAlgn="base" hangingPunct="0">
              <a:spcBef>
                <a:spcPct val="0"/>
              </a:spcBef>
              <a:spcAft>
                <a:spcPct val="0"/>
              </a:spcAft>
            </a:pPr>
            <a:endParaRPr lang="de-DE" altLang="de-DE" sz="1000" dirty="0">
              <a:latin typeface="Optima" panose="02000503060000020004" pitchFamily="2" charset="0"/>
            </a:endParaRPr>
          </a:p>
        </p:txBody>
      </p:sp>
      <p:pic>
        <p:nvPicPr>
          <p:cNvPr id="16" name="Grafik 31">
            <a:extLst>
              <a:ext uri="{FF2B5EF4-FFF2-40B4-BE49-F238E27FC236}">
                <a16:creationId xmlns:a16="http://schemas.microsoft.com/office/drawing/2014/main" id="{17DC37CF-92FD-14FF-7A89-FDEE12E9D8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895" y="3576121"/>
            <a:ext cx="6802210" cy="656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206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Agenda</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latin typeface="Optima" panose="02000503060000020004" pitchFamily="2" charset="0"/>
            </a:endParaRPr>
          </a:p>
        </p:txBody>
      </p:sp>
      <p:graphicFrame>
        <p:nvGraphicFramePr>
          <p:cNvPr id="7" name="Diagramm 6">
            <a:extLst>
              <a:ext uri="{FF2B5EF4-FFF2-40B4-BE49-F238E27FC236}">
                <a16:creationId xmlns:a16="http://schemas.microsoft.com/office/drawing/2014/main" id="{C75205A1-F89A-2546-B78A-90B33022B0C7}"/>
              </a:ext>
            </a:extLst>
          </p:cNvPr>
          <p:cNvGraphicFramePr/>
          <p:nvPr>
            <p:extLst>
              <p:ext uri="{D42A27DB-BD31-4B8C-83A1-F6EECF244321}">
                <p14:modId xmlns:p14="http://schemas.microsoft.com/office/powerpoint/2010/main" val="3160280341"/>
              </p:ext>
            </p:extLst>
          </p:nvPr>
        </p:nvGraphicFramePr>
        <p:xfrm>
          <a:off x="2600446" y="1763250"/>
          <a:ext cx="6410194"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44</a:t>
            </a:fld>
            <a:endParaRPr lang="de-DE"/>
          </a:p>
        </p:txBody>
      </p:sp>
      <p:cxnSp>
        <p:nvCxnSpPr>
          <p:cNvPr id="12" name="Gerade Verbindung 11">
            <a:extLst>
              <a:ext uri="{FF2B5EF4-FFF2-40B4-BE49-F238E27FC236}">
                <a16:creationId xmlns:a16="http://schemas.microsoft.com/office/drawing/2014/main" id="{0007C592-3C63-0847-9C38-1B755338D6E7}"/>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4583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a:bodyPr>
          <a:lstStyle/>
          <a:p>
            <a:r>
              <a:rPr lang="de-DE" sz="2400" b="1" dirty="0">
                <a:latin typeface="Optima" panose="02000503060000020004" pitchFamily="2" charset="0"/>
              </a:rPr>
              <a:t>8) Implementierung als Code in Python</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45</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8077F784-BEBF-E75E-2C7E-A102ABC243D3}"/>
              </a:ext>
            </a:extLst>
          </p:cNvPr>
          <p:cNvSpPr/>
          <p:nvPr/>
        </p:nvSpPr>
        <p:spPr>
          <a:xfrm>
            <a:off x="1134716" y="3367733"/>
            <a:ext cx="1658470" cy="54684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atin typeface="Optima" panose="02000503060000020004" pitchFamily="2" charset="0"/>
              </a:rPr>
              <a:t>SMA</a:t>
            </a:r>
          </a:p>
        </p:txBody>
      </p:sp>
      <p:sp>
        <p:nvSpPr>
          <p:cNvPr id="12" name="Rechteck 11">
            <a:extLst>
              <a:ext uri="{FF2B5EF4-FFF2-40B4-BE49-F238E27FC236}">
                <a16:creationId xmlns:a16="http://schemas.microsoft.com/office/drawing/2014/main" id="{9F09278F-224F-B16F-CFBB-37EE5CCE4302}"/>
              </a:ext>
            </a:extLst>
          </p:cNvPr>
          <p:cNvSpPr/>
          <p:nvPr/>
        </p:nvSpPr>
        <p:spPr>
          <a:xfrm>
            <a:off x="2978084" y="3367733"/>
            <a:ext cx="1658470" cy="54684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atin typeface="Optima" panose="02000503060000020004" pitchFamily="2" charset="0"/>
              </a:rPr>
              <a:t>CMA</a:t>
            </a:r>
          </a:p>
        </p:txBody>
      </p:sp>
      <p:sp>
        <p:nvSpPr>
          <p:cNvPr id="13" name="Rechteck 12">
            <a:extLst>
              <a:ext uri="{FF2B5EF4-FFF2-40B4-BE49-F238E27FC236}">
                <a16:creationId xmlns:a16="http://schemas.microsoft.com/office/drawing/2014/main" id="{2F6CD270-8DE0-43D3-FEEC-72C43F13A02A}"/>
              </a:ext>
            </a:extLst>
          </p:cNvPr>
          <p:cNvSpPr/>
          <p:nvPr/>
        </p:nvSpPr>
        <p:spPr>
          <a:xfrm>
            <a:off x="4821452" y="3367733"/>
            <a:ext cx="1658470" cy="54684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atin typeface="Optima" panose="02000503060000020004" pitchFamily="2" charset="0"/>
              </a:rPr>
              <a:t>EMA</a:t>
            </a:r>
          </a:p>
        </p:txBody>
      </p:sp>
      <p:sp>
        <p:nvSpPr>
          <p:cNvPr id="14" name="Rechteck 13">
            <a:extLst>
              <a:ext uri="{FF2B5EF4-FFF2-40B4-BE49-F238E27FC236}">
                <a16:creationId xmlns:a16="http://schemas.microsoft.com/office/drawing/2014/main" id="{4E21EA82-8A8C-0EA6-B670-58CB251846CE}"/>
              </a:ext>
            </a:extLst>
          </p:cNvPr>
          <p:cNvSpPr/>
          <p:nvPr/>
        </p:nvSpPr>
        <p:spPr>
          <a:xfrm>
            <a:off x="6664820" y="3367733"/>
            <a:ext cx="1658470" cy="54684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atin typeface="Optima" panose="02000503060000020004" pitchFamily="2" charset="0"/>
              </a:rPr>
              <a:t>AR</a:t>
            </a:r>
          </a:p>
        </p:txBody>
      </p:sp>
      <p:sp>
        <p:nvSpPr>
          <p:cNvPr id="15" name="Rechteck 14">
            <a:extLst>
              <a:ext uri="{FF2B5EF4-FFF2-40B4-BE49-F238E27FC236}">
                <a16:creationId xmlns:a16="http://schemas.microsoft.com/office/drawing/2014/main" id="{6D9FD3BF-7FBC-E56B-8B9F-FB4B03EE52BA}"/>
              </a:ext>
            </a:extLst>
          </p:cNvPr>
          <p:cNvSpPr/>
          <p:nvPr/>
        </p:nvSpPr>
        <p:spPr>
          <a:xfrm>
            <a:off x="8508188" y="3367733"/>
            <a:ext cx="1658470" cy="54684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atin typeface="Optima" panose="02000503060000020004" pitchFamily="2" charset="0"/>
              </a:rPr>
              <a:t>MA</a:t>
            </a:r>
          </a:p>
        </p:txBody>
      </p:sp>
      <p:sp>
        <p:nvSpPr>
          <p:cNvPr id="16" name="Rechteck 15">
            <a:extLst>
              <a:ext uri="{FF2B5EF4-FFF2-40B4-BE49-F238E27FC236}">
                <a16:creationId xmlns:a16="http://schemas.microsoft.com/office/drawing/2014/main" id="{0D6B76D2-846F-6EEF-D297-6AAEBB2F4182}"/>
              </a:ext>
            </a:extLst>
          </p:cNvPr>
          <p:cNvSpPr/>
          <p:nvPr/>
        </p:nvSpPr>
        <p:spPr>
          <a:xfrm>
            <a:off x="7641078" y="4406407"/>
            <a:ext cx="1658470" cy="54684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atin typeface="Optima" panose="02000503060000020004" pitchFamily="2" charset="0"/>
              </a:rPr>
              <a:t>ARMA</a:t>
            </a:r>
          </a:p>
        </p:txBody>
      </p:sp>
      <p:sp>
        <p:nvSpPr>
          <p:cNvPr id="17" name="Rechteck 16">
            <a:extLst>
              <a:ext uri="{FF2B5EF4-FFF2-40B4-BE49-F238E27FC236}">
                <a16:creationId xmlns:a16="http://schemas.microsoft.com/office/drawing/2014/main" id="{710096E4-A6B6-64D9-1B82-A1E9AB1B233D}"/>
              </a:ext>
            </a:extLst>
          </p:cNvPr>
          <p:cNvSpPr/>
          <p:nvPr/>
        </p:nvSpPr>
        <p:spPr>
          <a:xfrm>
            <a:off x="4675775" y="2330407"/>
            <a:ext cx="1949823" cy="54684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atin typeface="Optima" panose="02000503060000020004" pitchFamily="2" charset="0"/>
              </a:rPr>
              <a:t>Zeitreihenanalyse</a:t>
            </a:r>
          </a:p>
        </p:txBody>
      </p:sp>
      <p:cxnSp>
        <p:nvCxnSpPr>
          <p:cNvPr id="18" name="Gerade Verbindung mit Pfeil 17">
            <a:extLst>
              <a:ext uri="{FF2B5EF4-FFF2-40B4-BE49-F238E27FC236}">
                <a16:creationId xmlns:a16="http://schemas.microsoft.com/office/drawing/2014/main" id="{766E0AFB-5573-51F1-0854-5654AD7D818D}"/>
              </a:ext>
            </a:extLst>
          </p:cNvPr>
          <p:cNvCxnSpPr>
            <a:stCxn id="17" idx="2"/>
          </p:cNvCxnSpPr>
          <p:nvPr/>
        </p:nvCxnSpPr>
        <p:spPr>
          <a:xfrm flipH="1">
            <a:off x="1948263" y="2877254"/>
            <a:ext cx="3702424" cy="4904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ACE14909-8C06-AC36-4FAF-29B95C6A7DB5}"/>
              </a:ext>
            </a:extLst>
          </p:cNvPr>
          <p:cNvCxnSpPr>
            <a:cxnSpLocks/>
            <a:stCxn id="17" idx="2"/>
            <a:endCxn id="12" idx="0"/>
          </p:cNvCxnSpPr>
          <p:nvPr/>
        </p:nvCxnSpPr>
        <p:spPr>
          <a:xfrm flipH="1">
            <a:off x="3807319" y="2877254"/>
            <a:ext cx="1843368" cy="4904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Gerade Verbindung mit Pfeil 19">
            <a:extLst>
              <a:ext uri="{FF2B5EF4-FFF2-40B4-BE49-F238E27FC236}">
                <a16:creationId xmlns:a16="http://schemas.microsoft.com/office/drawing/2014/main" id="{F3278C7F-E71D-C515-E133-22974B09D71A}"/>
              </a:ext>
            </a:extLst>
          </p:cNvPr>
          <p:cNvCxnSpPr>
            <a:cxnSpLocks/>
            <a:stCxn id="17" idx="2"/>
            <a:endCxn id="13" idx="0"/>
          </p:cNvCxnSpPr>
          <p:nvPr/>
        </p:nvCxnSpPr>
        <p:spPr>
          <a:xfrm>
            <a:off x="5650687" y="2877254"/>
            <a:ext cx="0" cy="4904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Gerade Verbindung mit Pfeil 20">
            <a:extLst>
              <a:ext uri="{FF2B5EF4-FFF2-40B4-BE49-F238E27FC236}">
                <a16:creationId xmlns:a16="http://schemas.microsoft.com/office/drawing/2014/main" id="{F6DE32CB-022E-73AC-0307-3616701A77A4}"/>
              </a:ext>
            </a:extLst>
          </p:cNvPr>
          <p:cNvCxnSpPr>
            <a:cxnSpLocks/>
            <a:stCxn id="17" idx="2"/>
            <a:endCxn id="14" idx="0"/>
          </p:cNvCxnSpPr>
          <p:nvPr/>
        </p:nvCxnSpPr>
        <p:spPr>
          <a:xfrm>
            <a:off x="5650687" y="2877254"/>
            <a:ext cx="1843368" cy="4904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Gerade Verbindung mit Pfeil 22">
            <a:extLst>
              <a:ext uri="{FF2B5EF4-FFF2-40B4-BE49-F238E27FC236}">
                <a16:creationId xmlns:a16="http://schemas.microsoft.com/office/drawing/2014/main" id="{A48B9D92-F9C1-F97E-F6AC-691A9D1DC7A6}"/>
              </a:ext>
            </a:extLst>
          </p:cNvPr>
          <p:cNvCxnSpPr>
            <a:cxnSpLocks/>
            <a:stCxn id="17" idx="2"/>
            <a:endCxn id="15" idx="0"/>
          </p:cNvCxnSpPr>
          <p:nvPr/>
        </p:nvCxnSpPr>
        <p:spPr>
          <a:xfrm>
            <a:off x="5650687" y="2877254"/>
            <a:ext cx="3686736" cy="4904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Geschweifte Klammer rechts 23">
            <a:extLst>
              <a:ext uri="{FF2B5EF4-FFF2-40B4-BE49-F238E27FC236}">
                <a16:creationId xmlns:a16="http://schemas.microsoft.com/office/drawing/2014/main" id="{D615DCB3-A411-337A-A3C4-0E639CBD35E0}"/>
              </a:ext>
            </a:extLst>
          </p:cNvPr>
          <p:cNvSpPr/>
          <p:nvPr/>
        </p:nvSpPr>
        <p:spPr>
          <a:xfrm rot="5400000">
            <a:off x="8245408" y="2447105"/>
            <a:ext cx="340659" cy="3501838"/>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31651856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a:bodyPr>
          <a:lstStyle/>
          <a:p>
            <a:r>
              <a:rPr lang="de-DE" sz="2400" b="1" dirty="0">
                <a:latin typeface="Optima" panose="02000503060000020004" pitchFamily="2" charset="0"/>
              </a:rPr>
              <a:t>8) Implementierung als Code in Python</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46</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id="{22BEB3C5-F765-3DED-10B8-DD62DE19AFA7}"/>
              </a:ext>
            </a:extLst>
          </p:cNvPr>
          <p:cNvSpPr txBox="1"/>
          <p:nvPr/>
        </p:nvSpPr>
        <p:spPr>
          <a:xfrm>
            <a:off x="267030" y="1414252"/>
            <a:ext cx="11831391" cy="4862870"/>
          </a:xfrm>
          <a:prstGeom prst="rect">
            <a:avLst/>
          </a:prstGeom>
          <a:noFill/>
        </p:spPr>
        <p:txBody>
          <a:bodyPr wrap="square" rtlCol="0">
            <a:spAutoFit/>
          </a:bodyPr>
          <a:lstStyle/>
          <a:p>
            <a:r>
              <a:rPr lang="de-DE" sz="1600" dirty="0">
                <a:latin typeface="Optima" panose="02000503060000020004" pitchFamily="2" charset="0"/>
              </a:rPr>
              <a:t>Als Basisdatensatz dienen </a:t>
            </a:r>
            <a:r>
              <a:rPr lang="de-DE" sz="1600" dirty="0" err="1">
                <a:latin typeface="Optima" panose="02000503060000020004" pitchFamily="2" charset="0"/>
              </a:rPr>
              <a:t>Shampooverkaufszahlen</a:t>
            </a:r>
            <a:r>
              <a:rPr lang="de-DE" sz="1600" dirty="0">
                <a:latin typeface="Optima" panose="02000503060000020004" pitchFamily="2" charset="0"/>
              </a:rPr>
              <a:t> über einen 3 Jahreszeitraum, monatliche Zahlen (36 Beobachtungen). Als Attribut gibt es lediglich die Sales Zahlen pro Monat.</a:t>
            </a:r>
          </a:p>
          <a:p>
            <a:r>
              <a:rPr lang="de-DE" sz="1600" dirty="0">
                <a:latin typeface="Optima" panose="02000503060000020004" pitchFamily="2" charset="0"/>
              </a:rPr>
              <a:t>Bei der Verwendung wurde der Zeitraum ab 1900 gewählt zur Vereinfachung, wobei auch jeder andere Zeitraum als Index verwendet werden kann. Es fand demnach eine simple Festlegung auf einen einfachen Startzeitraum statt.</a:t>
            </a:r>
          </a:p>
          <a:p>
            <a:r>
              <a:rPr lang="de-DE" sz="1600" dirty="0">
                <a:latin typeface="Optima" panose="02000503060000020004" pitchFamily="2" charset="0"/>
              </a:rPr>
              <a:t> </a:t>
            </a:r>
          </a:p>
          <a:p>
            <a:endParaRPr lang="de-DE" sz="1600" dirty="0">
              <a:latin typeface="Optima" panose="02000503060000020004" pitchFamily="2" charset="0"/>
            </a:endParaRPr>
          </a:p>
          <a:p>
            <a:endParaRPr lang="de-DE" sz="1600" dirty="0">
              <a:latin typeface="Optima" panose="02000503060000020004" pitchFamily="2" charset="0"/>
            </a:endParaRPr>
          </a:p>
          <a:p>
            <a:endParaRPr lang="de-DE" sz="1600" dirty="0">
              <a:latin typeface="Optima" panose="02000503060000020004" pitchFamily="2" charset="0"/>
            </a:endParaRPr>
          </a:p>
          <a:p>
            <a:r>
              <a:rPr lang="de-DE" sz="1600" dirty="0">
                <a:latin typeface="Optima" panose="02000503060000020004" pitchFamily="2" charset="0"/>
              </a:rPr>
              <a:t>Nachdem der Startpunkt für den AR Teil ausgewählt wurde (Lag 5 nach der Autokorrelation), soll nun das ARIMA Modell aus der Library </a:t>
            </a:r>
            <a:r>
              <a:rPr lang="de-DE" sz="1600" dirty="0" err="1">
                <a:latin typeface="Optima" panose="02000503060000020004" pitchFamily="2" charset="0"/>
              </a:rPr>
              <a:t>statsmodels</a:t>
            </a:r>
            <a:r>
              <a:rPr lang="de-DE" sz="1600" dirty="0">
                <a:latin typeface="Optima" panose="02000503060000020004" pitchFamily="2" charset="0"/>
              </a:rPr>
              <a:t> gebildet werden:</a:t>
            </a:r>
          </a:p>
          <a:p>
            <a:r>
              <a:rPr lang="de-DE" sz="1600" dirty="0">
                <a:latin typeface="Optima" panose="02000503060000020004" pitchFamily="2" charset="0"/>
              </a:rPr>
              <a:t>Zentrale Befehle/ Vorgehensweise:</a:t>
            </a:r>
          </a:p>
          <a:p>
            <a:pPr lvl="0"/>
            <a:r>
              <a:rPr lang="de-DE" sz="1600" dirty="0">
                <a:latin typeface="Optima" panose="02000503060000020004" pitchFamily="2" charset="0"/>
              </a:rPr>
              <a:t>Modellparameter definieren mit ARIMA(</a:t>
            </a:r>
            <a:r>
              <a:rPr lang="de-DE" sz="1600" dirty="0" err="1">
                <a:latin typeface="Optima" panose="02000503060000020004" pitchFamily="2" charset="0"/>
              </a:rPr>
              <a:t>p,d,q</a:t>
            </a:r>
            <a:r>
              <a:rPr lang="de-DE" sz="1600" dirty="0">
                <a:latin typeface="Optima" panose="02000503060000020004" pitchFamily="2" charset="0"/>
              </a:rPr>
              <a:t>)</a:t>
            </a:r>
          </a:p>
          <a:p>
            <a:pPr lvl="0"/>
            <a:r>
              <a:rPr lang="de-DE" sz="1600" dirty="0">
                <a:latin typeface="Optima" panose="02000503060000020004" pitchFamily="2" charset="0"/>
              </a:rPr>
              <a:t>Modell wird mit den Trainingsdaten gefittet mit der fit() Funktion</a:t>
            </a:r>
          </a:p>
          <a:p>
            <a:pPr lvl="0"/>
            <a:r>
              <a:rPr lang="de-DE" sz="1600" dirty="0">
                <a:latin typeface="Optima" panose="02000503060000020004" pitchFamily="2" charset="0"/>
              </a:rPr>
              <a:t>Vorhersagen für einen entsprechenden Zeitraum können mit der </a:t>
            </a:r>
            <a:r>
              <a:rPr lang="de-DE" sz="1600" dirty="0" err="1">
                <a:latin typeface="Optima" panose="02000503060000020004" pitchFamily="2" charset="0"/>
              </a:rPr>
              <a:t>predict</a:t>
            </a:r>
            <a:r>
              <a:rPr lang="de-DE" sz="1600" dirty="0">
                <a:latin typeface="Optima" panose="02000503060000020004" pitchFamily="2" charset="0"/>
              </a:rPr>
              <a:t>() Funktion gemacht werden</a:t>
            </a:r>
          </a:p>
          <a:p>
            <a:r>
              <a:rPr lang="de-DE" sz="1600" dirty="0">
                <a:latin typeface="Optima" panose="02000503060000020004" pitchFamily="2" charset="0"/>
              </a:rPr>
              <a:t> </a:t>
            </a:r>
          </a:p>
          <a:p>
            <a:r>
              <a:rPr lang="de-DE" sz="1600" dirty="0">
                <a:latin typeface="Optima" panose="02000503060000020004" pitchFamily="2" charset="0"/>
              </a:rPr>
              <a:t>Das ARIMA Modell wird zunächst auf den gesamten Shampoo Datensatz gefittet, anschließend die Fehler der Residuen betrachtet.</a:t>
            </a:r>
          </a:p>
          <a:p>
            <a:r>
              <a:rPr lang="de-DE" sz="1600" dirty="0">
                <a:latin typeface="Optima" panose="02000503060000020004" pitchFamily="2" charset="0"/>
              </a:rPr>
              <a:t>Als erster Ansatz: ARIMA(5,1,0), Lag auf den Wert 5 für den AR Teil, eine Differenzierungsorder von 1 um die Zeitreihe stationär zu machen und einen Anteil von MA von 0. Zu beachten gilt, dass normalerweise der Fit Datensatz nicht 100% des gesamten Datensatzes entsprechen sollte, sondern nur 70-80%!</a:t>
            </a:r>
          </a:p>
        </p:txBody>
      </p:sp>
      <p:pic>
        <p:nvPicPr>
          <p:cNvPr id="26" name="Grafik 25">
            <a:extLst>
              <a:ext uri="{FF2B5EF4-FFF2-40B4-BE49-F238E27FC236}">
                <a16:creationId xmlns:a16="http://schemas.microsoft.com/office/drawing/2014/main" id="{1AFF6170-AC9A-ED19-993E-4A02339543A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230329" y="2500062"/>
            <a:ext cx="7406030" cy="800218"/>
          </a:xfrm>
          <a:prstGeom prst="rect">
            <a:avLst/>
          </a:prstGeom>
        </p:spPr>
      </p:pic>
    </p:spTree>
    <p:extLst>
      <p:ext uri="{BB962C8B-B14F-4D97-AF65-F5344CB8AC3E}">
        <p14:creationId xmlns:p14="http://schemas.microsoft.com/office/powerpoint/2010/main" val="2097801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a:bodyPr>
          <a:lstStyle/>
          <a:p>
            <a:r>
              <a:rPr lang="de-DE" sz="2400" b="1" dirty="0">
                <a:latin typeface="Optima" panose="02000503060000020004" pitchFamily="2" charset="0"/>
              </a:rPr>
              <a:t>8) Implementierung als Code in Python</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47</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2A3D1792-7B7F-4063-08E9-1D955DC8E976}"/>
              </a:ext>
            </a:extLst>
          </p:cNvPr>
          <p:cNvSpPr txBox="1"/>
          <p:nvPr/>
        </p:nvSpPr>
        <p:spPr>
          <a:xfrm>
            <a:off x="360609" y="1463363"/>
            <a:ext cx="11831391" cy="4801314"/>
          </a:xfrm>
          <a:prstGeom prst="rect">
            <a:avLst/>
          </a:prstGeom>
          <a:noFill/>
        </p:spPr>
        <p:txBody>
          <a:bodyPr wrap="square" rtlCol="0">
            <a:spAutoFit/>
          </a:bodyPr>
          <a:lstStyle/>
          <a:p>
            <a:r>
              <a:rPr lang="de-DE">
                <a:latin typeface="Optima" panose="02000503060000020004" pitchFamily="2" charset="0"/>
              </a:rPr>
              <a:t> </a:t>
            </a:r>
          </a:p>
          <a:p>
            <a:endParaRPr lang="de-DE">
              <a:latin typeface="Optima" panose="02000503060000020004" pitchFamily="2" charset="0"/>
            </a:endParaRPr>
          </a:p>
          <a:p>
            <a:endParaRPr lang="de-DE">
              <a:latin typeface="Optima" panose="02000503060000020004" pitchFamily="2" charset="0"/>
            </a:endParaRPr>
          </a:p>
          <a:p>
            <a:endParaRPr lang="de-DE">
              <a:latin typeface="Optima" panose="02000503060000020004" pitchFamily="2" charset="0"/>
            </a:endParaRPr>
          </a:p>
          <a:p>
            <a:r>
              <a:rPr lang="de-DE">
                <a:latin typeface="Optima" panose="02000503060000020004" pitchFamily="2" charset="0"/>
              </a:rPr>
              <a:t>Nachdem der Startpunkt für den AR Teil ausgewählt wurde (Lag 5 nach der Autokorrelation), soll nun das ARIMA Modell aus der Library </a:t>
            </a:r>
            <a:r>
              <a:rPr lang="de-DE" err="1">
                <a:latin typeface="Optima" panose="02000503060000020004" pitchFamily="2" charset="0"/>
              </a:rPr>
              <a:t>statsmodels</a:t>
            </a:r>
            <a:r>
              <a:rPr lang="de-DE">
                <a:latin typeface="Optima" panose="02000503060000020004" pitchFamily="2" charset="0"/>
              </a:rPr>
              <a:t> gebildet werden:</a:t>
            </a:r>
          </a:p>
          <a:p>
            <a:r>
              <a:rPr lang="de-DE">
                <a:latin typeface="Optima" panose="02000503060000020004" pitchFamily="2" charset="0"/>
              </a:rPr>
              <a:t>Zentrale Befehle/ Vorgehensweise:</a:t>
            </a:r>
          </a:p>
          <a:p>
            <a:pPr lvl="0"/>
            <a:r>
              <a:rPr lang="de-DE">
                <a:latin typeface="Optima" panose="02000503060000020004" pitchFamily="2" charset="0"/>
              </a:rPr>
              <a:t>Modellparameter definieren mit ARIMA(</a:t>
            </a:r>
            <a:r>
              <a:rPr lang="de-DE" err="1">
                <a:latin typeface="Optima" panose="02000503060000020004" pitchFamily="2" charset="0"/>
              </a:rPr>
              <a:t>p,d,q</a:t>
            </a:r>
            <a:r>
              <a:rPr lang="de-DE">
                <a:latin typeface="Optima" panose="02000503060000020004" pitchFamily="2" charset="0"/>
              </a:rPr>
              <a:t>)</a:t>
            </a:r>
          </a:p>
          <a:p>
            <a:pPr lvl="0"/>
            <a:r>
              <a:rPr lang="de-DE">
                <a:latin typeface="Optima" panose="02000503060000020004" pitchFamily="2" charset="0"/>
              </a:rPr>
              <a:t>Modell wird mit den Trainingsdaten gefittet mit der fit() Funktion</a:t>
            </a:r>
          </a:p>
          <a:p>
            <a:pPr lvl="0"/>
            <a:r>
              <a:rPr lang="de-DE">
                <a:latin typeface="Optima" panose="02000503060000020004" pitchFamily="2" charset="0"/>
              </a:rPr>
              <a:t>Vorhersagen für einen entsprechenden Zeitraum können mit der </a:t>
            </a:r>
            <a:r>
              <a:rPr lang="de-DE" err="1">
                <a:latin typeface="Optima" panose="02000503060000020004" pitchFamily="2" charset="0"/>
              </a:rPr>
              <a:t>predict</a:t>
            </a:r>
            <a:r>
              <a:rPr lang="de-DE">
                <a:latin typeface="Optima" panose="02000503060000020004" pitchFamily="2" charset="0"/>
              </a:rPr>
              <a:t>() Funktion gemacht werden</a:t>
            </a:r>
          </a:p>
          <a:p>
            <a:r>
              <a:rPr lang="de-DE">
                <a:latin typeface="Optima" panose="02000503060000020004" pitchFamily="2" charset="0"/>
              </a:rPr>
              <a:t> </a:t>
            </a:r>
          </a:p>
          <a:p>
            <a:r>
              <a:rPr lang="de-DE">
                <a:latin typeface="Optima" panose="02000503060000020004" pitchFamily="2" charset="0"/>
              </a:rPr>
              <a:t>Das ARIMA Modell wird zunächst auf den gesamten Shampoo Datensatz gefittet, anschließend die Fehler der Residuen betrachtet.</a:t>
            </a:r>
          </a:p>
          <a:p>
            <a:endParaRPr lang="de-DE">
              <a:latin typeface="Optima" panose="02000503060000020004" pitchFamily="2" charset="0"/>
            </a:endParaRPr>
          </a:p>
          <a:p>
            <a:r>
              <a:rPr lang="de-DE">
                <a:latin typeface="Optima" panose="02000503060000020004" pitchFamily="2" charset="0"/>
              </a:rPr>
              <a:t>Als erster Ansatz: ARIMA(5,1,0), Lag auf den Wert 5 für den AR Teil, eine Differenzierungsorder von 1 um die Zeitreihe stationär zu machen und einen Anteil von MA von 0. Zu beachten gilt, dass normalerweise der Fit Datensatz nicht 100% des gesamten Datensatzes entsprechen sollte, sondern nur 70-80%!</a:t>
            </a:r>
          </a:p>
        </p:txBody>
      </p:sp>
      <p:pic>
        <p:nvPicPr>
          <p:cNvPr id="12" name="Grafik 11">
            <a:extLst>
              <a:ext uri="{FF2B5EF4-FFF2-40B4-BE49-F238E27FC236}">
                <a16:creationId xmlns:a16="http://schemas.microsoft.com/office/drawing/2014/main" id="{83512B4B-F0C9-3D8C-85EB-989DCADCCD4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573289" y="1594330"/>
            <a:ext cx="7406030" cy="800218"/>
          </a:xfrm>
          <a:prstGeom prst="rect">
            <a:avLst/>
          </a:prstGeom>
        </p:spPr>
      </p:pic>
    </p:spTree>
    <p:extLst>
      <p:ext uri="{BB962C8B-B14F-4D97-AF65-F5344CB8AC3E}">
        <p14:creationId xmlns:p14="http://schemas.microsoft.com/office/powerpoint/2010/main" val="16630894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Agenda</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latin typeface="Optima" panose="02000503060000020004" pitchFamily="2" charset="0"/>
            </a:endParaRPr>
          </a:p>
        </p:txBody>
      </p:sp>
      <p:graphicFrame>
        <p:nvGraphicFramePr>
          <p:cNvPr id="7" name="Diagramm 6">
            <a:extLst>
              <a:ext uri="{FF2B5EF4-FFF2-40B4-BE49-F238E27FC236}">
                <a16:creationId xmlns:a16="http://schemas.microsoft.com/office/drawing/2014/main" id="{C75205A1-F89A-2546-B78A-90B33022B0C7}"/>
              </a:ext>
            </a:extLst>
          </p:cNvPr>
          <p:cNvGraphicFramePr/>
          <p:nvPr>
            <p:extLst>
              <p:ext uri="{D42A27DB-BD31-4B8C-83A1-F6EECF244321}">
                <p14:modId xmlns:p14="http://schemas.microsoft.com/office/powerpoint/2010/main" val="3736056934"/>
              </p:ext>
            </p:extLst>
          </p:nvPr>
        </p:nvGraphicFramePr>
        <p:xfrm>
          <a:off x="2600446" y="1763250"/>
          <a:ext cx="6410194"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48</a:t>
            </a:fld>
            <a:endParaRPr lang="de-DE"/>
          </a:p>
        </p:txBody>
      </p:sp>
      <p:cxnSp>
        <p:nvCxnSpPr>
          <p:cNvPr id="12" name="Gerade Verbindung 11">
            <a:extLst>
              <a:ext uri="{FF2B5EF4-FFF2-40B4-BE49-F238E27FC236}">
                <a16:creationId xmlns:a16="http://schemas.microsoft.com/office/drawing/2014/main" id="{0007C592-3C63-0847-9C38-1B755338D6E7}"/>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26440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a:bodyPr>
          <a:lstStyle/>
          <a:p>
            <a:r>
              <a:rPr lang="de-DE" sz="2400" b="1" dirty="0">
                <a:latin typeface="Optima" panose="02000503060000020004" pitchFamily="2" charset="0"/>
              </a:rPr>
              <a:t>9) Abbildungsverzeichnis</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49</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757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Agenda</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latin typeface="Optima" panose="02000503060000020004" pitchFamily="2" charset="0"/>
            </a:endParaRPr>
          </a:p>
        </p:txBody>
      </p:sp>
      <p:graphicFrame>
        <p:nvGraphicFramePr>
          <p:cNvPr id="7" name="Diagramm 6">
            <a:extLst>
              <a:ext uri="{FF2B5EF4-FFF2-40B4-BE49-F238E27FC236}">
                <a16:creationId xmlns:a16="http://schemas.microsoft.com/office/drawing/2014/main" id="{C75205A1-F89A-2546-B78A-90B33022B0C7}"/>
              </a:ext>
            </a:extLst>
          </p:cNvPr>
          <p:cNvGraphicFramePr/>
          <p:nvPr>
            <p:extLst>
              <p:ext uri="{D42A27DB-BD31-4B8C-83A1-F6EECF244321}">
                <p14:modId xmlns:p14="http://schemas.microsoft.com/office/powerpoint/2010/main" val="3208212453"/>
              </p:ext>
            </p:extLst>
          </p:nvPr>
        </p:nvGraphicFramePr>
        <p:xfrm>
          <a:off x="2600446" y="176325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5</a:t>
            </a:fld>
            <a:endParaRPr lang="de-DE"/>
          </a:p>
        </p:txBody>
      </p:sp>
      <p:cxnSp>
        <p:nvCxnSpPr>
          <p:cNvPr id="12" name="Gerade Verbindung 11">
            <a:extLst>
              <a:ext uri="{FF2B5EF4-FFF2-40B4-BE49-F238E27FC236}">
                <a16:creationId xmlns:a16="http://schemas.microsoft.com/office/drawing/2014/main" id="{0007C592-3C63-0847-9C38-1B755338D6E7}"/>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748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Agenda</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latin typeface="Optima" panose="02000503060000020004" pitchFamily="2" charset="0"/>
            </a:endParaRPr>
          </a:p>
        </p:txBody>
      </p:sp>
      <p:graphicFrame>
        <p:nvGraphicFramePr>
          <p:cNvPr id="7" name="Diagramm 6">
            <a:extLst>
              <a:ext uri="{FF2B5EF4-FFF2-40B4-BE49-F238E27FC236}">
                <a16:creationId xmlns:a16="http://schemas.microsoft.com/office/drawing/2014/main" id="{C75205A1-F89A-2546-B78A-90B33022B0C7}"/>
              </a:ext>
            </a:extLst>
          </p:cNvPr>
          <p:cNvGraphicFramePr/>
          <p:nvPr>
            <p:extLst>
              <p:ext uri="{D42A27DB-BD31-4B8C-83A1-F6EECF244321}">
                <p14:modId xmlns:p14="http://schemas.microsoft.com/office/powerpoint/2010/main" val="1623284149"/>
              </p:ext>
            </p:extLst>
          </p:nvPr>
        </p:nvGraphicFramePr>
        <p:xfrm>
          <a:off x="3369111" y="2850881"/>
          <a:ext cx="5072973" cy="26409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50</a:t>
            </a:fld>
            <a:endParaRPr lang="de-DE"/>
          </a:p>
        </p:txBody>
      </p:sp>
      <p:cxnSp>
        <p:nvCxnSpPr>
          <p:cNvPr id="12" name="Gerade Verbindung 11">
            <a:extLst>
              <a:ext uri="{FF2B5EF4-FFF2-40B4-BE49-F238E27FC236}">
                <a16:creationId xmlns:a16="http://schemas.microsoft.com/office/drawing/2014/main" id="{0007C592-3C63-0847-9C38-1B755338D6E7}"/>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758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Vielen Dank</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latin typeface="Optima" panose="02000503060000020004" pitchFamily="2" charset="0"/>
            </a:endParaRP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a:xfrm>
            <a:off x="838200" y="6356350"/>
            <a:ext cx="2743200" cy="363600"/>
          </a:xfrm>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51</a:t>
            </a:fld>
            <a:endParaRPr lang="de-DE"/>
          </a:p>
        </p:txBody>
      </p:sp>
      <p:sp>
        <p:nvSpPr>
          <p:cNvPr id="11" name="Inhaltsplatzhalter 7">
            <a:extLst>
              <a:ext uri="{FF2B5EF4-FFF2-40B4-BE49-F238E27FC236}">
                <a16:creationId xmlns:a16="http://schemas.microsoft.com/office/drawing/2014/main" id="{7E68DC34-09AA-4E4E-A41C-68A35ADAD254}"/>
              </a:ext>
            </a:extLst>
          </p:cNvPr>
          <p:cNvSpPr txBox="1">
            <a:spLocks/>
          </p:cNvSpPr>
          <p:nvPr/>
        </p:nvSpPr>
        <p:spPr>
          <a:xfrm>
            <a:off x="2840746" y="2742303"/>
            <a:ext cx="6510508" cy="2206767"/>
          </a:xfrm>
          <a:prstGeom prst="rect">
            <a:avLst/>
          </a:prstGeom>
        </p:spPr>
        <p:txBody>
          <a:bodyPr/>
          <a:lstStyle>
            <a:lvl1pPr marL="268288" indent="-268288" algn="l" defTabSz="914400" rtl="0" eaLnBrk="1" latinLnBrk="0" hangingPunct="1">
              <a:spcBef>
                <a:spcPts val="0"/>
              </a:spcBef>
              <a:spcAft>
                <a:spcPts val="600"/>
              </a:spcAft>
              <a:buClr>
                <a:schemeClr val="accent6"/>
              </a:buClr>
              <a:buFont typeface="Wingdings" pitchFamily="2" charset="2"/>
              <a:buChar char="§"/>
              <a:defRPr sz="2000" kern="1200">
                <a:solidFill>
                  <a:schemeClr val="tx1"/>
                </a:solidFill>
                <a:latin typeface="Optima"/>
                <a:ea typeface="+mn-ea"/>
                <a:cs typeface="+mn-cs"/>
              </a:defRPr>
            </a:lvl1pPr>
            <a:lvl2pPr marL="539750" indent="-273050" algn="l" defTabSz="914400" rtl="0" eaLnBrk="1" latinLnBrk="0" hangingPunct="1">
              <a:spcBef>
                <a:spcPts val="0"/>
              </a:spcBef>
              <a:spcAft>
                <a:spcPts val="600"/>
              </a:spcAft>
              <a:buClr>
                <a:schemeClr val="accent2"/>
              </a:buClr>
              <a:buFont typeface="Symbol" panose="05050102010706020507" pitchFamily="18" charset="2"/>
              <a:buChar char="-"/>
              <a:defRPr sz="1800" i="0" kern="1200" baseline="0">
                <a:solidFill>
                  <a:schemeClr val="accent2"/>
                </a:solidFill>
                <a:latin typeface="Optima"/>
                <a:ea typeface="+mn-ea"/>
                <a:cs typeface="+mn-cs"/>
              </a:defRPr>
            </a:lvl2pPr>
            <a:lvl3pPr marL="719138" indent="-179388" algn="l" defTabSz="914400" rtl="0" eaLnBrk="1" latinLnBrk="0" hangingPunct="1">
              <a:spcBef>
                <a:spcPts val="0"/>
              </a:spcBef>
              <a:spcAft>
                <a:spcPts val="600"/>
              </a:spcAft>
              <a:buClrTx/>
              <a:buSzPct val="100000"/>
              <a:buFont typeface="Wingdings" pitchFamily="2" charset="2"/>
              <a:buChar char="§"/>
              <a:defRPr sz="1600" i="0" kern="1200">
                <a:solidFill>
                  <a:schemeClr val="tx1"/>
                </a:solidFill>
                <a:latin typeface="Optima"/>
                <a:ea typeface="+mn-ea"/>
                <a:cs typeface="+mn-cs"/>
              </a:defRPr>
            </a:lvl3pPr>
            <a:lvl4pPr marL="720000" indent="-180000" algn="l" defTabSz="914400" rtl="0" eaLnBrk="1" latinLnBrk="0" hangingPunct="1">
              <a:spcBef>
                <a:spcPts val="0"/>
              </a:spcBef>
              <a:spcAft>
                <a:spcPts val="600"/>
              </a:spcAft>
              <a:buClr>
                <a:schemeClr val="accent6"/>
              </a:buClr>
              <a:buSzPct val="100000"/>
              <a:buFont typeface="Wingdings" pitchFamily="2" charset="2"/>
              <a:buChar char="§"/>
              <a:defRPr sz="1400" i="0" kern="1200">
                <a:solidFill>
                  <a:schemeClr val="tx1"/>
                </a:solidFill>
                <a:latin typeface="Optima"/>
                <a:ea typeface="+mn-ea"/>
                <a:cs typeface="+mn-cs"/>
              </a:defRPr>
            </a:lvl4pPr>
            <a:lvl5pPr marL="900000" indent="-180000" algn="l" defTabSz="914400" rtl="0" eaLnBrk="1" latinLnBrk="0" hangingPunct="1">
              <a:spcBef>
                <a:spcPts val="0"/>
              </a:spcBef>
              <a:spcAft>
                <a:spcPts val="600"/>
              </a:spcAft>
              <a:buClr>
                <a:schemeClr val="accent6"/>
              </a:buClr>
              <a:buSzPct val="100000"/>
              <a:buFont typeface="Wingdings" pitchFamily="2" charset="2"/>
              <a:buChar char="§"/>
              <a:defRPr sz="1400" i="0" kern="1200">
                <a:solidFill>
                  <a:schemeClr val="tx1"/>
                </a:solidFill>
                <a:latin typeface="Optima"/>
                <a:ea typeface="+mn-ea"/>
                <a:cs typeface="+mn-cs"/>
              </a:defRPr>
            </a:lvl5pPr>
            <a:lvl6pPr marL="1076325" indent="-180975" algn="l" defTabSz="914400" rtl="0" eaLnBrk="1" latinLnBrk="0" hangingPunct="1">
              <a:spcBef>
                <a:spcPct val="20000"/>
              </a:spcBef>
              <a:buClr>
                <a:schemeClr val="accent6"/>
              </a:buClr>
              <a:buFont typeface="Wingdings" pitchFamily="2" charset="2"/>
              <a:buChar char="§"/>
              <a:defRPr sz="1400" kern="1200">
                <a:solidFill>
                  <a:schemeClr val="tx1"/>
                </a:solidFill>
                <a:latin typeface="Optima"/>
                <a:ea typeface="+mn-ea"/>
                <a:cs typeface="+mn-cs"/>
              </a:defRPr>
            </a:lvl6pPr>
            <a:lvl7pPr marL="1257300" indent="-180975" algn="l" defTabSz="914400" rtl="0" eaLnBrk="1" latinLnBrk="0" hangingPunct="1">
              <a:spcBef>
                <a:spcPct val="20000"/>
              </a:spcBef>
              <a:buClr>
                <a:schemeClr val="accent6"/>
              </a:buClr>
              <a:buFont typeface="Wingdings" pitchFamily="2" charset="2"/>
              <a:buChar char="§"/>
              <a:defRPr sz="1400" kern="1200">
                <a:solidFill>
                  <a:schemeClr val="tx1"/>
                </a:solidFill>
                <a:latin typeface="Optima"/>
                <a:ea typeface="+mn-ea"/>
                <a:cs typeface="+mn-cs"/>
              </a:defRPr>
            </a:lvl7pPr>
            <a:lvl8pPr marL="1438275" indent="-180975" algn="l" defTabSz="914400" rtl="0" eaLnBrk="1" latinLnBrk="0" hangingPunct="1">
              <a:spcBef>
                <a:spcPct val="20000"/>
              </a:spcBef>
              <a:buClr>
                <a:schemeClr val="accent6"/>
              </a:buClr>
              <a:buFont typeface="Wingdings" pitchFamily="2" charset="2"/>
              <a:buChar char="§"/>
              <a:defRPr sz="1400" kern="1200">
                <a:solidFill>
                  <a:schemeClr val="tx1"/>
                </a:solidFill>
                <a:latin typeface="Optima"/>
                <a:ea typeface="+mn-ea"/>
                <a:cs typeface="+mn-cs"/>
              </a:defRPr>
            </a:lvl8pPr>
            <a:lvl9pPr marL="1619250" indent="-180975" algn="l" defTabSz="914400" rtl="0" eaLnBrk="1" latinLnBrk="0" hangingPunct="1">
              <a:spcBef>
                <a:spcPct val="20000"/>
              </a:spcBef>
              <a:buClr>
                <a:schemeClr val="accent6"/>
              </a:buClr>
              <a:buFont typeface="Wingdings" pitchFamily="2" charset="2"/>
              <a:buChar char="§"/>
              <a:defRPr sz="1400" kern="1200">
                <a:solidFill>
                  <a:schemeClr val="tx1"/>
                </a:solidFill>
                <a:latin typeface="Optima"/>
                <a:ea typeface="+mn-ea"/>
                <a:cs typeface="+mn-cs"/>
              </a:defRPr>
            </a:lvl9pPr>
          </a:lstStyle>
          <a:p>
            <a:pPr marL="266700" lvl="1" indent="0" algn="ctr">
              <a:buNone/>
            </a:pPr>
            <a:r>
              <a:rPr lang="de-DE" sz="4000" b="1">
                <a:solidFill>
                  <a:schemeClr val="accent1"/>
                </a:solidFill>
              </a:rPr>
              <a:t>Vielen Dank</a:t>
            </a:r>
          </a:p>
          <a:p>
            <a:pPr marL="266700" lvl="1" indent="0" algn="ctr">
              <a:buNone/>
            </a:pPr>
            <a:r>
              <a:rPr lang="de-DE" sz="4000" b="1">
                <a:solidFill>
                  <a:schemeClr val="accent1"/>
                </a:solidFill>
              </a:rPr>
              <a:t> für eure Aufmerksamkeit!</a:t>
            </a:r>
            <a:endParaRPr lang="de-DE" sz="3600" b="1">
              <a:solidFill>
                <a:schemeClr val="accent1"/>
              </a:solidFill>
            </a:endParaRPr>
          </a:p>
          <a:p>
            <a:pPr algn="ctr"/>
            <a:endParaRPr lang="de-DE"/>
          </a:p>
          <a:p>
            <a:pPr marL="266700" lvl="1" indent="0" algn="ctr">
              <a:buFont typeface="Symbol" panose="05050102010706020507" pitchFamily="18" charset="2"/>
              <a:buNone/>
            </a:pPr>
            <a:endParaRPr lang="de-DE" sz="2400"/>
          </a:p>
          <a:p>
            <a:pPr marL="539750" lvl="2" indent="0" algn="ctr">
              <a:buFont typeface="Wingdings" pitchFamily="2" charset="2"/>
              <a:buNone/>
            </a:pPr>
            <a:endParaRPr lang="de-DE" sz="2000"/>
          </a:p>
          <a:p>
            <a:pPr marL="539750" lvl="2" indent="0" algn="ctr">
              <a:buFont typeface="Wingdings" pitchFamily="2" charset="2"/>
              <a:buNone/>
            </a:pPr>
            <a:endParaRPr lang="de-DE" sz="2000"/>
          </a:p>
        </p:txBody>
      </p:sp>
      <p:sp>
        <p:nvSpPr>
          <p:cNvPr id="6" name="Textfeld 5">
            <a:extLst>
              <a:ext uri="{FF2B5EF4-FFF2-40B4-BE49-F238E27FC236}">
                <a16:creationId xmlns:a16="http://schemas.microsoft.com/office/drawing/2014/main" id="{AA0C0204-1A5E-7242-B91B-060762C61F55}"/>
              </a:ext>
            </a:extLst>
          </p:cNvPr>
          <p:cNvSpPr txBox="1"/>
          <p:nvPr/>
        </p:nvSpPr>
        <p:spPr>
          <a:xfrm>
            <a:off x="1078937" y="4949070"/>
            <a:ext cx="2176040" cy="369332"/>
          </a:xfrm>
          <a:prstGeom prst="rect">
            <a:avLst/>
          </a:prstGeom>
          <a:noFill/>
        </p:spPr>
        <p:txBody>
          <a:bodyPr wrap="square" rtlCol="0">
            <a:spAutoFit/>
          </a:bodyPr>
          <a:lstStyle/>
          <a:p>
            <a:r>
              <a:rPr lang="de-DE" dirty="0"/>
              <a:t>Robert Hennings</a:t>
            </a:r>
          </a:p>
        </p:txBody>
      </p:sp>
      <p:cxnSp>
        <p:nvCxnSpPr>
          <p:cNvPr id="12" name="Gerade Verbindung 11">
            <a:extLst>
              <a:ext uri="{FF2B5EF4-FFF2-40B4-BE49-F238E27FC236}">
                <a16:creationId xmlns:a16="http://schemas.microsoft.com/office/drawing/2014/main" id="{D3CCE463-48DD-C741-A328-31463EDB602A}"/>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027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2) Grundlagen der Zeitreihenanalyse</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latin typeface="Optima" panose="02000503060000020004" pitchFamily="2" charset="0"/>
            </a:endParaRP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6</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0C5F5756-242E-5F95-7C6E-359229194E53}"/>
              </a:ext>
            </a:extLst>
          </p:cNvPr>
          <p:cNvSpPr txBox="1"/>
          <p:nvPr/>
        </p:nvSpPr>
        <p:spPr>
          <a:xfrm>
            <a:off x="267030" y="2551055"/>
            <a:ext cx="3001490" cy="1200329"/>
          </a:xfrm>
          <a:prstGeom prst="rect">
            <a:avLst/>
          </a:prstGeom>
          <a:noFill/>
        </p:spPr>
        <p:txBody>
          <a:bodyPr wrap="square" rtlCol="0">
            <a:spAutoFit/>
          </a:bodyPr>
          <a:lstStyle/>
          <a:p>
            <a:r>
              <a:rPr lang="de-DE" dirty="0">
                <a:latin typeface="Optima" panose="02000503060000020004" pitchFamily="2" charset="0"/>
              </a:rPr>
              <a:t>Ein langandauerndes relativ glattes Muster, dass sich normalerweise für über ein Jahr erstreckt. </a:t>
            </a:r>
          </a:p>
        </p:txBody>
      </p:sp>
      <p:sp>
        <p:nvSpPr>
          <p:cNvPr id="12" name="Rechteck 11">
            <a:extLst>
              <a:ext uri="{FF2B5EF4-FFF2-40B4-BE49-F238E27FC236}">
                <a16:creationId xmlns:a16="http://schemas.microsoft.com/office/drawing/2014/main" id="{8A1FBBAD-0C3D-E581-E41F-89D142823D3E}"/>
              </a:ext>
            </a:extLst>
          </p:cNvPr>
          <p:cNvSpPr/>
          <p:nvPr/>
        </p:nvSpPr>
        <p:spPr>
          <a:xfrm>
            <a:off x="809951" y="1820424"/>
            <a:ext cx="1658470" cy="54684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atin typeface="Optima" panose="02000503060000020004" pitchFamily="2" charset="0"/>
              </a:rPr>
              <a:t>Trend</a:t>
            </a:r>
          </a:p>
        </p:txBody>
      </p:sp>
      <p:sp>
        <p:nvSpPr>
          <p:cNvPr id="13" name="Rechteck 12">
            <a:extLst>
              <a:ext uri="{FF2B5EF4-FFF2-40B4-BE49-F238E27FC236}">
                <a16:creationId xmlns:a16="http://schemas.microsoft.com/office/drawing/2014/main" id="{09CCE077-4A45-0E20-4099-1418BDAF3FB4}"/>
              </a:ext>
            </a:extLst>
          </p:cNvPr>
          <p:cNvSpPr/>
          <p:nvPr/>
        </p:nvSpPr>
        <p:spPr>
          <a:xfrm>
            <a:off x="3920059" y="1820424"/>
            <a:ext cx="1658470" cy="54684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atin typeface="Optima" panose="02000503060000020004" pitchFamily="2" charset="0"/>
              </a:rPr>
              <a:t>Saisoneffekt</a:t>
            </a:r>
          </a:p>
        </p:txBody>
      </p:sp>
      <p:sp>
        <p:nvSpPr>
          <p:cNvPr id="14" name="Rechteck 13">
            <a:extLst>
              <a:ext uri="{FF2B5EF4-FFF2-40B4-BE49-F238E27FC236}">
                <a16:creationId xmlns:a16="http://schemas.microsoft.com/office/drawing/2014/main" id="{612C8C92-83D8-32DD-3B61-DF9107984F06}"/>
              </a:ext>
            </a:extLst>
          </p:cNvPr>
          <p:cNvSpPr/>
          <p:nvPr/>
        </p:nvSpPr>
        <p:spPr>
          <a:xfrm>
            <a:off x="6861126" y="1820424"/>
            <a:ext cx="1658470" cy="54684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atin typeface="Optima" panose="02000503060000020004" pitchFamily="2" charset="0"/>
              </a:rPr>
              <a:t>Zyklus</a:t>
            </a:r>
          </a:p>
        </p:txBody>
      </p:sp>
      <p:sp>
        <p:nvSpPr>
          <p:cNvPr id="15" name="Rechteck 14">
            <a:extLst>
              <a:ext uri="{FF2B5EF4-FFF2-40B4-BE49-F238E27FC236}">
                <a16:creationId xmlns:a16="http://schemas.microsoft.com/office/drawing/2014/main" id="{A5056B24-926B-5AD1-A762-671F43F477C5}"/>
              </a:ext>
            </a:extLst>
          </p:cNvPr>
          <p:cNvSpPr/>
          <p:nvPr/>
        </p:nvSpPr>
        <p:spPr>
          <a:xfrm>
            <a:off x="9533729" y="1820423"/>
            <a:ext cx="1658470" cy="54684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atin typeface="Optima" panose="02000503060000020004" pitchFamily="2" charset="0"/>
              </a:rPr>
              <a:t>Zufälliger Anteil</a:t>
            </a:r>
          </a:p>
        </p:txBody>
      </p:sp>
      <p:sp>
        <p:nvSpPr>
          <p:cNvPr id="16" name="Textfeld 15">
            <a:extLst>
              <a:ext uri="{FF2B5EF4-FFF2-40B4-BE49-F238E27FC236}">
                <a16:creationId xmlns:a16="http://schemas.microsoft.com/office/drawing/2014/main" id="{2F7CBC85-AC29-1814-DA59-AD770D223C9F}"/>
              </a:ext>
            </a:extLst>
          </p:cNvPr>
          <p:cNvSpPr txBox="1"/>
          <p:nvPr/>
        </p:nvSpPr>
        <p:spPr>
          <a:xfrm>
            <a:off x="3637759" y="2551054"/>
            <a:ext cx="2795302" cy="1477328"/>
          </a:xfrm>
          <a:prstGeom prst="rect">
            <a:avLst/>
          </a:prstGeom>
          <a:noFill/>
        </p:spPr>
        <p:txBody>
          <a:bodyPr wrap="square" rtlCol="0">
            <a:spAutoFit/>
          </a:bodyPr>
          <a:lstStyle/>
          <a:p>
            <a:r>
              <a:rPr lang="de-DE">
                <a:latin typeface="Optima" panose="02000503060000020004" pitchFamily="2" charset="0"/>
              </a:rPr>
              <a:t>Ein Muster, dass in regelmäßigen Intervallen auftritt, dessen Frequenz innerhalb eines Jahres auftritt. </a:t>
            </a:r>
          </a:p>
        </p:txBody>
      </p:sp>
      <p:sp>
        <p:nvSpPr>
          <p:cNvPr id="17" name="Textfeld 16">
            <a:extLst>
              <a:ext uri="{FF2B5EF4-FFF2-40B4-BE49-F238E27FC236}">
                <a16:creationId xmlns:a16="http://schemas.microsoft.com/office/drawing/2014/main" id="{4EA60811-B0C4-6FD6-28A8-002B51442B4B}"/>
              </a:ext>
            </a:extLst>
          </p:cNvPr>
          <p:cNvSpPr txBox="1"/>
          <p:nvPr/>
        </p:nvSpPr>
        <p:spPr>
          <a:xfrm>
            <a:off x="6516939" y="2551054"/>
            <a:ext cx="2795302" cy="2308324"/>
          </a:xfrm>
          <a:prstGeom prst="rect">
            <a:avLst/>
          </a:prstGeom>
          <a:noFill/>
        </p:spPr>
        <p:txBody>
          <a:bodyPr wrap="square" rtlCol="0">
            <a:spAutoFit/>
          </a:bodyPr>
          <a:lstStyle/>
          <a:p>
            <a:r>
              <a:rPr lang="de-DE">
                <a:latin typeface="Optima" panose="02000503060000020004" pitchFamily="2" charset="0"/>
              </a:rPr>
              <a:t>Wellenartiges Muster, in Verbindung mit einem Langzeit-Trend, was über mehrere Jahre auftreten kann. Zyklen sind weniger regelmäßig und treten in Kombination mit anderen Komponenten auf.</a:t>
            </a:r>
          </a:p>
        </p:txBody>
      </p:sp>
      <p:sp>
        <p:nvSpPr>
          <p:cNvPr id="18" name="Textfeld 17">
            <a:extLst>
              <a:ext uri="{FF2B5EF4-FFF2-40B4-BE49-F238E27FC236}">
                <a16:creationId xmlns:a16="http://schemas.microsoft.com/office/drawing/2014/main" id="{C4A1949C-3B5F-1052-5983-7FCE39029AD7}"/>
              </a:ext>
            </a:extLst>
          </p:cNvPr>
          <p:cNvSpPr txBox="1"/>
          <p:nvPr/>
        </p:nvSpPr>
        <p:spPr>
          <a:xfrm>
            <a:off x="9372929" y="2551054"/>
            <a:ext cx="2795302" cy="2585323"/>
          </a:xfrm>
          <a:prstGeom prst="rect">
            <a:avLst/>
          </a:prstGeom>
          <a:noFill/>
        </p:spPr>
        <p:txBody>
          <a:bodyPr wrap="square" rtlCol="0">
            <a:spAutoFit/>
          </a:bodyPr>
          <a:lstStyle/>
          <a:p>
            <a:r>
              <a:rPr lang="de-DE">
                <a:latin typeface="Optima" panose="02000503060000020004" pitchFamily="2" charset="0"/>
              </a:rPr>
              <a:t>Restlicher Anteil, nachdem alle drei vorher beschriebenen Möglichkeiten aus der Zeitreihe analysiert wurden. Anteil ist völlig zufällig und folgt keinem Muster oder Zusammenhang. </a:t>
            </a:r>
          </a:p>
        </p:txBody>
      </p:sp>
    </p:spTree>
    <p:extLst>
      <p:ext uri="{BB962C8B-B14F-4D97-AF65-F5344CB8AC3E}">
        <p14:creationId xmlns:p14="http://schemas.microsoft.com/office/powerpoint/2010/main" val="2026058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2) Grundlagen der Zeitreihenanalyse</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latin typeface="Optima" panose="02000503060000020004" pitchFamily="2" charset="0"/>
            </a:endParaRP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7</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hteck 11">
            <a:extLst>
              <a:ext uri="{FF2B5EF4-FFF2-40B4-BE49-F238E27FC236}">
                <a16:creationId xmlns:a16="http://schemas.microsoft.com/office/drawing/2014/main" id="{8A1FBBAD-0C3D-E581-E41F-89D142823D3E}"/>
              </a:ext>
            </a:extLst>
          </p:cNvPr>
          <p:cNvSpPr/>
          <p:nvPr/>
        </p:nvSpPr>
        <p:spPr>
          <a:xfrm>
            <a:off x="742940" y="1518371"/>
            <a:ext cx="1658470" cy="54684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atin typeface="Optima" panose="02000503060000020004" pitchFamily="2" charset="0"/>
              </a:rPr>
              <a:t>Trend</a:t>
            </a:r>
          </a:p>
        </p:txBody>
      </p:sp>
      <p:sp>
        <p:nvSpPr>
          <p:cNvPr id="13" name="Rechteck 12">
            <a:extLst>
              <a:ext uri="{FF2B5EF4-FFF2-40B4-BE49-F238E27FC236}">
                <a16:creationId xmlns:a16="http://schemas.microsoft.com/office/drawing/2014/main" id="{09CCE077-4A45-0E20-4099-1418BDAF3FB4}"/>
              </a:ext>
            </a:extLst>
          </p:cNvPr>
          <p:cNvSpPr/>
          <p:nvPr/>
        </p:nvSpPr>
        <p:spPr>
          <a:xfrm>
            <a:off x="3853048" y="1518371"/>
            <a:ext cx="1658470" cy="54684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atin typeface="Optima" panose="02000503060000020004" pitchFamily="2" charset="0"/>
              </a:rPr>
              <a:t>Saisoneffekt</a:t>
            </a:r>
          </a:p>
        </p:txBody>
      </p:sp>
      <p:sp>
        <p:nvSpPr>
          <p:cNvPr id="14" name="Rechteck 13">
            <a:extLst>
              <a:ext uri="{FF2B5EF4-FFF2-40B4-BE49-F238E27FC236}">
                <a16:creationId xmlns:a16="http://schemas.microsoft.com/office/drawing/2014/main" id="{612C8C92-83D8-32DD-3B61-DF9107984F06}"/>
              </a:ext>
            </a:extLst>
          </p:cNvPr>
          <p:cNvSpPr/>
          <p:nvPr/>
        </p:nvSpPr>
        <p:spPr>
          <a:xfrm>
            <a:off x="6794115" y="1518371"/>
            <a:ext cx="1658470" cy="54684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atin typeface="Optima" panose="02000503060000020004" pitchFamily="2" charset="0"/>
              </a:rPr>
              <a:t>Zyklus</a:t>
            </a:r>
          </a:p>
        </p:txBody>
      </p:sp>
      <p:sp>
        <p:nvSpPr>
          <p:cNvPr id="15" name="Rechteck 14">
            <a:extLst>
              <a:ext uri="{FF2B5EF4-FFF2-40B4-BE49-F238E27FC236}">
                <a16:creationId xmlns:a16="http://schemas.microsoft.com/office/drawing/2014/main" id="{A5056B24-926B-5AD1-A762-671F43F477C5}"/>
              </a:ext>
            </a:extLst>
          </p:cNvPr>
          <p:cNvSpPr/>
          <p:nvPr/>
        </p:nvSpPr>
        <p:spPr>
          <a:xfrm>
            <a:off x="9466718" y="1518370"/>
            <a:ext cx="1658470" cy="54684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atin typeface="Optima" panose="02000503060000020004" pitchFamily="2" charset="0"/>
              </a:rPr>
              <a:t>Zufälliger Anteil</a:t>
            </a:r>
          </a:p>
        </p:txBody>
      </p:sp>
      <p:pic>
        <p:nvPicPr>
          <p:cNvPr id="19" name="Picture 2" descr="Beispiel für Zerlegung - Minitab">
            <a:extLst>
              <a:ext uri="{FF2B5EF4-FFF2-40B4-BE49-F238E27FC236}">
                <a16:creationId xmlns:a16="http://schemas.microsoft.com/office/drawing/2014/main" id="{0FD7F0AC-8AF5-47ED-636A-D095A3EBC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940" y="2215008"/>
            <a:ext cx="5391741" cy="3594494"/>
          </a:xfrm>
          <a:prstGeom prst="rect">
            <a:avLst/>
          </a:prstGeom>
          <a:noFill/>
          <a:extLst>
            <a:ext uri="{909E8E84-426E-40DD-AFC4-6F175D3DCCD1}">
              <a14:hiddenFill xmlns:a14="http://schemas.microsoft.com/office/drawing/2010/main">
                <a:solidFill>
                  <a:srgbClr val="FFFFFF"/>
                </a:solidFill>
              </a14:hiddenFill>
            </a:ext>
          </a:extLst>
        </p:spPr>
      </p:pic>
      <p:sp>
        <p:nvSpPr>
          <p:cNvPr id="20" name="Textfeld 19">
            <a:extLst>
              <a:ext uri="{FF2B5EF4-FFF2-40B4-BE49-F238E27FC236}">
                <a16:creationId xmlns:a16="http://schemas.microsoft.com/office/drawing/2014/main" id="{7DFD4D0A-CD94-C6BE-F96C-374EFC8FEAD3}"/>
              </a:ext>
            </a:extLst>
          </p:cNvPr>
          <p:cNvSpPr txBox="1"/>
          <p:nvPr/>
        </p:nvSpPr>
        <p:spPr>
          <a:xfrm>
            <a:off x="670088" y="5834214"/>
            <a:ext cx="5822623" cy="623248"/>
          </a:xfrm>
          <a:prstGeom prst="rect">
            <a:avLst/>
          </a:prstGeom>
          <a:noFill/>
        </p:spPr>
        <p:txBody>
          <a:bodyPr wrap="square" rtlCol="0">
            <a:spAutoFit/>
          </a:bodyPr>
          <a:lstStyle/>
          <a:p>
            <a:r>
              <a:rPr lang="de-DE" sz="1050" dirty="0">
                <a:latin typeface="Optima" panose="02000503060000020004" pitchFamily="2" charset="0"/>
              </a:rPr>
              <a:t>Abbildung Nr.2:</a:t>
            </a:r>
          </a:p>
          <a:p>
            <a:r>
              <a:rPr lang="de-DE" sz="600" dirty="0">
                <a:latin typeface="Optima" panose="02000503060000020004" pitchFamily="2" charset="0"/>
              </a:rPr>
              <a:t>https://</a:t>
            </a:r>
            <a:r>
              <a:rPr lang="de-DE" sz="600" dirty="0" err="1">
                <a:latin typeface="Optima" panose="02000503060000020004" pitchFamily="2" charset="0"/>
              </a:rPr>
              <a:t>www.google.com</a:t>
            </a:r>
            <a:r>
              <a:rPr lang="de-DE" sz="600" dirty="0">
                <a:latin typeface="Optima" panose="02000503060000020004" pitchFamily="2" charset="0"/>
              </a:rPr>
              <a:t>/</a:t>
            </a:r>
            <a:r>
              <a:rPr lang="de-DE" sz="600" dirty="0" err="1">
                <a:latin typeface="Optima" panose="02000503060000020004" pitchFamily="2" charset="0"/>
              </a:rPr>
              <a:t>url?sa</a:t>
            </a:r>
            <a:r>
              <a:rPr lang="de-DE" sz="600" dirty="0">
                <a:latin typeface="Optima" panose="02000503060000020004" pitchFamily="2" charset="0"/>
              </a:rPr>
              <a:t>=</a:t>
            </a:r>
            <a:r>
              <a:rPr lang="de-DE" sz="600" dirty="0" err="1">
                <a:latin typeface="Optima" panose="02000503060000020004" pitchFamily="2" charset="0"/>
              </a:rPr>
              <a:t>i&amp;url</a:t>
            </a:r>
            <a:r>
              <a:rPr lang="de-DE" sz="600" dirty="0">
                <a:latin typeface="Optima" panose="02000503060000020004" pitchFamily="2" charset="0"/>
              </a:rPr>
              <a:t>=https%3A%2F%2Fsupport.minitab.com%2Fde-de%2Fminitab%2F18%2Fhelp-and-how-to%2Fmodeling-statistics%2Ftime-series%2Fhow-to%2Fdecomposition%2Fbefore-you-start%2Fexample%2F&amp;psig=AOvVaw3sAMPtyN6XhBnjBYyQB3MJ&amp;ust=1602178156945000&amp;source=</a:t>
            </a:r>
            <a:r>
              <a:rPr lang="de-DE" sz="600" dirty="0" err="1">
                <a:latin typeface="Optima" panose="02000503060000020004" pitchFamily="2" charset="0"/>
              </a:rPr>
              <a:t>images&amp;cd</a:t>
            </a:r>
            <a:r>
              <a:rPr lang="de-DE" sz="600" dirty="0">
                <a:latin typeface="Optima" panose="02000503060000020004" pitchFamily="2" charset="0"/>
              </a:rPr>
              <a:t>=</a:t>
            </a:r>
            <a:r>
              <a:rPr lang="de-DE" sz="600" dirty="0" err="1">
                <a:latin typeface="Optima" panose="02000503060000020004" pitchFamily="2" charset="0"/>
              </a:rPr>
              <a:t>vfe&amp;ved</a:t>
            </a:r>
            <a:r>
              <a:rPr lang="de-DE" sz="600" dirty="0">
                <a:latin typeface="Optima" panose="02000503060000020004" pitchFamily="2" charset="0"/>
              </a:rPr>
              <a:t>=0CAIQjRxqFwoTCLiemP6Ao-wCFQAAAAAdAAAAABAI  </a:t>
            </a:r>
            <a:endParaRPr lang="de-DE" sz="1400" dirty="0">
              <a:latin typeface="Optima" panose="02000503060000020004" pitchFamily="2" charset="0"/>
            </a:endParaRPr>
          </a:p>
        </p:txBody>
      </p:sp>
      <p:pic>
        <p:nvPicPr>
          <p:cNvPr id="21" name="Picture 2" descr="Zeitreihenanalyse - Wirtschaftslexikon">
            <a:extLst>
              <a:ext uri="{FF2B5EF4-FFF2-40B4-BE49-F238E27FC236}">
                <a16:creationId xmlns:a16="http://schemas.microsoft.com/office/drawing/2014/main" id="{7C3D3035-B081-FB11-52BD-4713A4EFF6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4228" y="2187188"/>
            <a:ext cx="2361725" cy="3594494"/>
          </a:xfrm>
          <a:prstGeom prst="rect">
            <a:avLst/>
          </a:prstGeom>
          <a:noFill/>
          <a:extLst>
            <a:ext uri="{909E8E84-426E-40DD-AFC4-6F175D3DCCD1}">
              <a14:hiddenFill xmlns:a14="http://schemas.microsoft.com/office/drawing/2010/main">
                <a:solidFill>
                  <a:srgbClr val="FFFFFF"/>
                </a:solidFill>
              </a14:hiddenFill>
            </a:ext>
          </a:extLst>
        </p:spPr>
      </p:pic>
      <p:sp>
        <p:nvSpPr>
          <p:cNvPr id="23" name="Textfeld 22">
            <a:extLst>
              <a:ext uri="{FF2B5EF4-FFF2-40B4-BE49-F238E27FC236}">
                <a16:creationId xmlns:a16="http://schemas.microsoft.com/office/drawing/2014/main" id="{FA8F6C9C-7E48-4621-0E38-B76EE26453F7}"/>
              </a:ext>
            </a:extLst>
          </p:cNvPr>
          <p:cNvSpPr txBox="1"/>
          <p:nvPr/>
        </p:nvSpPr>
        <p:spPr>
          <a:xfrm>
            <a:off x="7946882" y="5741881"/>
            <a:ext cx="2909459" cy="623248"/>
          </a:xfrm>
          <a:prstGeom prst="rect">
            <a:avLst/>
          </a:prstGeom>
          <a:noFill/>
        </p:spPr>
        <p:txBody>
          <a:bodyPr wrap="square" rtlCol="0">
            <a:spAutoFit/>
          </a:bodyPr>
          <a:lstStyle/>
          <a:p>
            <a:r>
              <a:rPr lang="de-DE" sz="1050">
                <a:latin typeface="Optima" panose="02000503060000020004" pitchFamily="2" charset="0"/>
              </a:rPr>
              <a:t>Abbildung Nr.3: </a:t>
            </a:r>
            <a:r>
              <a:rPr lang="de-DE" sz="600">
                <a:latin typeface="Optima" panose="02000503060000020004" pitchFamily="2" charset="0"/>
                <a:hlinkClick r:id="rId6"/>
              </a:rPr>
              <a:t>https://www.google.com/url?sa=i&amp;url=http%3A%2F%2Fwww.wirtschaftslexikon24.com%2Fd%2Fzeitreihenanalyse%2Fzeitreihenanalyse.htm&amp;psig=AOvVaw3sAMPtyN6XhBnjBYyQB3MJ&amp;ust=1602178156945000&amp;source=images&amp;cd=vfe&amp;ved=0CAIQjRxqFwoTCLiemP6Ao-wCFQAAAAAdAAAAABA4</a:t>
            </a:r>
            <a:r>
              <a:rPr lang="de-DE" sz="600">
                <a:latin typeface="Optima" panose="02000503060000020004" pitchFamily="2" charset="0"/>
              </a:rPr>
              <a:t> </a:t>
            </a:r>
            <a:endParaRPr lang="de-DE">
              <a:latin typeface="Optima" panose="02000503060000020004" pitchFamily="2" charset="0"/>
            </a:endParaRPr>
          </a:p>
        </p:txBody>
      </p:sp>
    </p:spTree>
    <p:extLst>
      <p:ext uri="{BB962C8B-B14F-4D97-AF65-F5344CB8AC3E}">
        <p14:creationId xmlns:p14="http://schemas.microsoft.com/office/powerpoint/2010/main" val="967365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5975895" cy="680805"/>
          </a:xfrm>
        </p:spPr>
        <p:txBody>
          <a:bodyPr>
            <a:normAutofit/>
          </a:bodyPr>
          <a:lstStyle/>
          <a:p>
            <a:r>
              <a:rPr lang="de-DE" sz="2400" b="1" dirty="0">
                <a:latin typeface="Optima" panose="02000503060000020004" pitchFamily="2" charset="0"/>
              </a:rPr>
              <a:t>Agenda</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latin typeface="Optima" panose="02000503060000020004" pitchFamily="2" charset="0"/>
            </a:endParaRPr>
          </a:p>
        </p:txBody>
      </p:sp>
      <p:graphicFrame>
        <p:nvGraphicFramePr>
          <p:cNvPr id="7" name="Diagramm 6">
            <a:extLst>
              <a:ext uri="{FF2B5EF4-FFF2-40B4-BE49-F238E27FC236}">
                <a16:creationId xmlns:a16="http://schemas.microsoft.com/office/drawing/2014/main" id="{C75205A1-F89A-2546-B78A-90B33022B0C7}"/>
              </a:ext>
            </a:extLst>
          </p:cNvPr>
          <p:cNvGraphicFramePr/>
          <p:nvPr>
            <p:extLst>
              <p:ext uri="{D42A27DB-BD31-4B8C-83A1-F6EECF244321}">
                <p14:modId xmlns:p14="http://schemas.microsoft.com/office/powerpoint/2010/main" val="3407687037"/>
              </p:ext>
            </p:extLst>
          </p:nvPr>
        </p:nvGraphicFramePr>
        <p:xfrm>
          <a:off x="2600446" y="176325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8</a:t>
            </a:fld>
            <a:endParaRPr lang="de-DE"/>
          </a:p>
        </p:txBody>
      </p:sp>
      <p:cxnSp>
        <p:nvCxnSpPr>
          <p:cNvPr id="12" name="Gerade Verbindung 11">
            <a:extLst>
              <a:ext uri="{FF2B5EF4-FFF2-40B4-BE49-F238E27FC236}">
                <a16:creationId xmlns:a16="http://schemas.microsoft.com/office/drawing/2014/main" id="{0007C592-3C63-0847-9C38-1B755338D6E7}"/>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839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DA787B-2279-8248-ACB3-5D0412DA19AD}"/>
              </a:ext>
            </a:extLst>
          </p:cNvPr>
          <p:cNvPicPr>
            <a:picLocks noChangeAspect="1"/>
          </p:cNvPicPr>
          <p:nvPr/>
        </p:nvPicPr>
        <p:blipFill>
          <a:blip r:embed="rId2"/>
          <a:stretch>
            <a:fillRect/>
          </a:stretch>
        </p:blipFill>
        <p:spPr>
          <a:xfrm>
            <a:off x="742940" y="231963"/>
            <a:ext cx="8332800" cy="806400"/>
          </a:xfrm>
          <a:prstGeom prst="rect">
            <a:avLst/>
          </a:prstGeom>
        </p:spPr>
      </p:pic>
      <p:pic>
        <p:nvPicPr>
          <p:cNvPr id="5" name="Grafik 4">
            <a:extLst>
              <a:ext uri="{FF2B5EF4-FFF2-40B4-BE49-F238E27FC236}">
                <a16:creationId xmlns:a16="http://schemas.microsoft.com/office/drawing/2014/main" id="{C11A93A0-2E7F-6343-BBE0-751F8C1FA943}"/>
              </a:ext>
            </a:extLst>
          </p:cNvPr>
          <p:cNvPicPr>
            <a:picLocks noChangeAspect="1"/>
          </p:cNvPicPr>
          <p:nvPr/>
        </p:nvPicPr>
        <p:blipFill>
          <a:blip r:embed="rId3"/>
          <a:stretch>
            <a:fillRect/>
          </a:stretch>
        </p:blipFill>
        <p:spPr>
          <a:xfrm>
            <a:off x="9010640" y="231963"/>
            <a:ext cx="2533526" cy="801228"/>
          </a:xfrm>
          <a:prstGeom prst="rect">
            <a:avLst/>
          </a:prstGeom>
        </p:spPr>
      </p:pic>
      <p:sp>
        <p:nvSpPr>
          <p:cNvPr id="9" name="Titel 1">
            <a:extLst>
              <a:ext uri="{FF2B5EF4-FFF2-40B4-BE49-F238E27FC236}">
                <a16:creationId xmlns:a16="http://schemas.microsoft.com/office/drawing/2014/main" id="{D3960D90-4731-334E-9B03-21BC4A3FC3D6}"/>
              </a:ext>
            </a:extLst>
          </p:cNvPr>
          <p:cNvSpPr>
            <a:spLocks noGrp="1"/>
          </p:cNvSpPr>
          <p:nvPr>
            <p:ph type="title"/>
          </p:nvPr>
        </p:nvSpPr>
        <p:spPr>
          <a:xfrm>
            <a:off x="267030" y="276045"/>
            <a:ext cx="6106061" cy="680805"/>
          </a:xfrm>
        </p:spPr>
        <p:txBody>
          <a:bodyPr>
            <a:normAutofit fontScale="90000"/>
          </a:bodyPr>
          <a:lstStyle/>
          <a:p>
            <a:r>
              <a:rPr lang="de-DE" sz="2400" b="1" dirty="0">
                <a:latin typeface="Optima" panose="02000503060000020004" pitchFamily="2" charset="0"/>
              </a:rPr>
              <a:t>3) Hauptkriterium für jegliche Zeitreihenanalyse</a:t>
            </a:r>
          </a:p>
        </p:txBody>
      </p:sp>
      <p:sp>
        <p:nvSpPr>
          <p:cNvPr id="10" name="Rechteck 9">
            <a:extLst>
              <a:ext uri="{FF2B5EF4-FFF2-40B4-BE49-F238E27FC236}">
                <a16:creationId xmlns:a16="http://schemas.microsoft.com/office/drawing/2014/main" id="{CCB4E999-6A33-2F46-AA08-0EBB87DB7044}"/>
              </a:ext>
            </a:extLst>
          </p:cNvPr>
          <p:cNvSpPr/>
          <p:nvPr/>
        </p:nvSpPr>
        <p:spPr>
          <a:xfrm>
            <a:off x="267030" y="956850"/>
            <a:ext cx="11277136" cy="3781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Test auf White-Noise Verhalten</a:t>
            </a:r>
          </a:p>
        </p:txBody>
      </p:sp>
      <p:sp>
        <p:nvSpPr>
          <p:cNvPr id="2" name="Datumsplatzhalter 1">
            <a:extLst>
              <a:ext uri="{FF2B5EF4-FFF2-40B4-BE49-F238E27FC236}">
                <a16:creationId xmlns:a16="http://schemas.microsoft.com/office/drawing/2014/main" id="{095A10FD-8D0D-1A43-941E-C5E714DCFDDC}"/>
              </a:ext>
            </a:extLst>
          </p:cNvPr>
          <p:cNvSpPr>
            <a:spLocks noGrp="1"/>
          </p:cNvSpPr>
          <p:nvPr>
            <p:ph type="dt" sz="half" idx="10"/>
          </p:nvPr>
        </p:nvSpPr>
        <p:spPr/>
        <p:txBody>
          <a:bodyPr/>
          <a:lstStyle/>
          <a:p>
            <a:fld id="{D7CAEB1C-104F-E040-8C62-9ED0D26D027D}" type="datetime1">
              <a:rPr lang="de-DE" smtClean="0"/>
              <a:t>01.07.22</a:t>
            </a:fld>
            <a:endParaRPr lang="de-DE"/>
          </a:p>
        </p:txBody>
      </p:sp>
      <p:sp>
        <p:nvSpPr>
          <p:cNvPr id="3" name="Foliennummernplatzhalter 2">
            <a:extLst>
              <a:ext uri="{FF2B5EF4-FFF2-40B4-BE49-F238E27FC236}">
                <a16:creationId xmlns:a16="http://schemas.microsoft.com/office/drawing/2014/main" id="{EB3EF1DC-8C95-2C42-91BC-7D8D835659AD}"/>
              </a:ext>
            </a:extLst>
          </p:cNvPr>
          <p:cNvSpPr>
            <a:spLocks noGrp="1"/>
          </p:cNvSpPr>
          <p:nvPr>
            <p:ph type="sldNum" sz="quarter" idx="12"/>
          </p:nvPr>
        </p:nvSpPr>
        <p:spPr/>
        <p:txBody>
          <a:bodyPr/>
          <a:lstStyle/>
          <a:p>
            <a:fld id="{5520E9DD-8CED-2442-A2AF-DE57A08AACE1}" type="slidenum">
              <a:rPr lang="de-DE" smtClean="0"/>
              <a:t>9</a:t>
            </a:fld>
            <a:endParaRPr lang="de-DE"/>
          </a:p>
        </p:txBody>
      </p:sp>
      <p:cxnSp>
        <p:nvCxnSpPr>
          <p:cNvPr id="22" name="Gerade Verbindung 21">
            <a:extLst>
              <a:ext uri="{FF2B5EF4-FFF2-40B4-BE49-F238E27FC236}">
                <a16:creationId xmlns:a16="http://schemas.microsoft.com/office/drawing/2014/main" id="{3D7D4491-8D2B-604F-BA18-542F49645D5B}"/>
              </a:ext>
            </a:extLst>
          </p:cNvPr>
          <p:cNvCxnSpPr/>
          <p:nvPr/>
        </p:nvCxnSpPr>
        <p:spPr>
          <a:xfrm>
            <a:off x="1482068" y="6539696"/>
            <a:ext cx="952545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F97438F5-5885-CAC2-412A-863FF32E1B9B}"/>
              </a:ext>
            </a:extLst>
          </p:cNvPr>
          <p:cNvSpPr txBox="1"/>
          <p:nvPr/>
        </p:nvSpPr>
        <p:spPr>
          <a:xfrm>
            <a:off x="267030" y="1497623"/>
            <a:ext cx="11847969" cy="2031325"/>
          </a:xfrm>
          <a:prstGeom prst="rect">
            <a:avLst/>
          </a:prstGeom>
          <a:noFill/>
        </p:spPr>
        <p:txBody>
          <a:bodyPr wrap="square" rtlCol="0">
            <a:spAutoFit/>
          </a:bodyPr>
          <a:lstStyle/>
          <a:p>
            <a:r>
              <a:rPr lang="de-DE" dirty="0">
                <a:latin typeface="Optima" panose="02000503060000020004" pitchFamily="2" charset="0"/>
              </a:rPr>
              <a:t>Eine Zeitreihe wird als ‚White Noise‘ bezeichnet, wenn sie in ihrer Natur nach völlig zufällig ist, es muss also auf Normalverteilung getestet werden.</a:t>
            </a:r>
          </a:p>
          <a:p>
            <a:r>
              <a:rPr lang="de-DE" altLang="de-DE" dirty="0">
                <a:latin typeface="Optima" panose="02000503060000020004" pitchFamily="2" charset="0"/>
              </a:rPr>
              <a:t>Die Autokorrelationsfunktion von weißem Rauschen ist ein Dirac-Impuls. Das heißt, das Rauschen zu einem bestimmten Zeitpunkt ist unkorreliert zu allen anderen Zeitpunkten, da für diese Zeitpunkte die Autokorrelation Null ist.</a:t>
            </a:r>
          </a:p>
          <a:p>
            <a:endParaRPr lang="de-DE" dirty="0">
              <a:latin typeface="Optima" panose="02000503060000020004" pitchFamily="2" charset="0"/>
            </a:endParaRPr>
          </a:p>
          <a:p>
            <a:endParaRPr lang="de-DE" dirty="0">
              <a:latin typeface="Optima" panose="02000503060000020004" pitchFamily="2" charset="0"/>
            </a:endParaRPr>
          </a:p>
        </p:txBody>
      </p:sp>
      <p:pic>
        <p:nvPicPr>
          <p:cNvPr id="18" name="Picture 2" descr="Weißes Rauschen – Wikipedia">
            <a:extLst>
              <a:ext uri="{FF2B5EF4-FFF2-40B4-BE49-F238E27FC236}">
                <a16:creationId xmlns:a16="http://schemas.microsoft.com/office/drawing/2014/main" id="{11BF1295-3F02-2918-3ECF-7E148170AC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336" y="2819438"/>
            <a:ext cx="3577734" cy="2683301"/>
          </a:xfrm>
          <a:prstGeom prst="rect">
            <a:avLst/>
          </a:prstGeom>
          <a:noFill/>
          <a:extLst>
            <a:ext uri="{909E8E84-426E-40DD-AFC4-6F175D3DCCD1}">
              <a14:hiddenFill xmlns:a14="http://schemas.microsoft.com/office/drawing/2010/main">
                <a:solidFill>
                  <a:srgbClr val="FFFFFF"/>
                </a:solidFill>
              </a14:hiddenFill>
            </a:ext>
          </a:extLst>
        </p:spPr>
      </p:pic>
      <p:sp>
        <p:nvSpPr>
          <p:cNvPr id="24" name="Textfeld 23">
            <a:extLst>
              <a:ext uri="{FF2B5EF4-FFF2-40B4-BE49-F238E27FC236}">
                <a16:creationId xmlns:a16="http://schemas.microsoft.com/office/drawing/2014/main" id="{B7899CBE-452B-E056-4A32-D956C3FED437}"/>
              </a:ext>
            </a:extLst>
          </p:cNvPr>
          <p:cNvSpPr txBox="1"/>
          <p:nvPr/>
        </p:nvSpPr>
        <p:spPr>
          <a:xfrm>
            <a:off x="3232570" y="5728296"/>
            <a:ext cx="5822623" cy="446276"/>
          </a:xfrm>
          <a:prstGeom prst="rect">
            <a:avLst/>
          </a:prstGeom>
          <a:noFill/>
        </p:spPr>
        <p:txBody>
          <a:bodyPr wrap="square" rtlCol="0">
            <a:spAutoFit/>
          </a:bodyPr>
          <a:lstStyle/>
          <a:p>
            <a:r>
              <a:rPr lang="de-DE" sz="1050">
                <a:latin typeface="Optima" panose="02000503060000020004" pitchFamily="2" charset="0"/>
              </a:rPr>
              <a:t>Abbildung Nr.</a:t>
            </a:r>
            <a:r>
              <a:rPr lang="de-DE" sz="1100">
                <a:latin typeface="Optima" panose="02000503060000020004" pitchFamily="2" charset="0"/>
              </a:rPr>
              <a:t>:</a:t>
            </a:r>
          </a:p>
          <a:p>
            <a:r>
              <a:rPr lang="de-DE" sz="600">
                <a:latin typeface="Optima" panose="02000503060000020004" pitchFamily="2" charset="0"/>
              </a:rPr>
              <a:t>https://</a:t>
            </a:r>
            <a:r>
              <a:rPr lang="de-DE" sz="600" err="1">
                <a:latin typeface="Optima" panose="02000503060000020004" pitchFamily="2" charset="0"/>
              </a:rPr>
              <a:t>www.google.com</a:t>
            </a:r>
            <a:r>
              <a:rPr lang="de-DE" sz="600">
                <a:latin typeface="Optima" panose="02000503060000020004" pitchFamily="2" charset="0"/>
              </a:rPr>
              <a:t>/</a:t>
            </a:r>
            <a:r>
              <a:rPr lang="de-DE" sz="600" err="1">
                <a:latin typeface="Optima" panose="02000503060000020004" pitchFamily="2" charset="0"/>
              </a:rPr>
              <a:t>url?sa</a:t>
            </a:r>
            <a:r>
              <a:rPr lang="de-DE" sz="600">
                <a:latin typeface="Optima" panose="02000503060000020004" pitchFamily="2" charset="0"/>
              </a:rPr>
              <a:t>=</a:t>
            </a:r>
            <a:r>
              <a:rPr lang="de-DE" sz="600" err="1">
                <a:latin typeface="Optima" panose="02000503060000020004" pitchFamily="2" charset="0"/>
              </a:rPr>
              <a:t>i&amp;url</a:t>
            </a:r>
            <a:r>
              <a:rPr lang="de-DE" sz="600">
                <a:latin typeface="Optima" panose="02000503060000020004" pitchFamily="2" charset="0"/>
              </a:rPr>
              <a:t>=https%3A%2F%2Fde.wikipedia.org%2Fwiki%2FWei%25C3%259Fes_Rauschen&amp;psig=AOvVaw1Wx8QX9kIDM2LROqDue0yH&amp;ust=1602178726581000&amp;source=</a:t>
            </a:r>
            <a:r>
              <a:rPr lang="de-DE" sz="600" err="1">
                <a:latin typeface="Optima" panose="02000503060000020004" pitchFamily="2" charset="0"/>
              </a:rPr>
              <a:t>images&amp;cd</a:t>
            </a:r>
            <a:r>
              <a:rPr lang="de-DE" sz="600">
                <a:latin typeface="Optima" panose="02000503060000020004" pitchFamily="2" charset="0"/>
              </a:rPr>
              <a:t>=</a:t>
            </a:r>
            <a:r>
              <a:rPr lang="de-DE" sz="600" err="1">
                <a:latin typeface="Optima" panose="02000503060000020004" pitchFamily="2" charset="0"/>
              </a:rPr>
              <a:t>vfe&amp;ved</a:t>
            </a:r>
            <a:r>
              <a:rPr lang="de-DE" sz="600">
                <a:latin typeface="Optima" panose="02000503060000020004" pitchFamily="2" charset="0"/>
              </a:rPr>
              <a:t>=0CAIQjRxqFwoTCOCesoWDo-wCFQAAAAAdAAAAABAU </a:t>
            </a:r>
            <a:endParaRPr lang="de-DE" sz="1000">
              <a:latin typeface="Optima" panose="02000503060000020004" pitchFamily="2" charset="0"/>
            </a:endParaRPr>
          </a:p>
        </p:txBody>
      </p:sp>
    </p:spTree>
    <p:extLst>
      <p:ext uri="{BB962C8B-B14F-4D97-AF65-F5344CB8AC3E}">
        <p14:creationId xmlns:p14="http://schemas.microsoft.com/office/powerpoint/2010/main" val="345211443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4649</Words>
  <Application>Microsoft Macintosh PowerPoint</Application>
  <PresentationFormat>Breitbild</PresentationFormat>
  <Paragraphs>629</Paragraphs>
  <Slides>51</Slides>
  <Notes>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51</vt:i4>
      </vt:variant>
    </vt:vector>
  </HeadingPairs>
  <TitlesOfParts>
    <vt:vector size="58" baseType="lpstr">
      <vt:lpstr>Arial</vt:lpstr>
      <vt:lpstr>Calibri</vt:lpstr>
      <vt:lpstr>Calibri Light</vt:lpstr>
      <vt:lpstr>Optima</vt:lpstr>
      <vt:lpstr>Symbol</vt:lpstr>
      <vt:lpstr>Wingdings</vt:lpstr>
      <vt:lpstr>Office</vt:lpstr>
      <vt:lpstr>PowerPoint-Präsentation</vt:lpstr>
      <vt:lpstr>Agenda</vt:lpstr>
      <vt:lpstr>Agenda</vt:lpstr>
      <vt:lpstr>1) Idee und Zielsetzung</vt:lpstr>
      <vt:lpstr>Agenda</vt:lpstr>
      <vt:lpstr>2) Grundlagen der Zeitreihenanalyse</vt:lpstr>
      <vt:lpstr>2) Grundlagen der Zeitreihenanalyse</vt:lpstr>
      <vt:lpstr>Agenda</vt:lpstr>
      <vt:lpstr>3) Hauptkriterium für jegliche Zeitreihenanalyse</vt:lpstr>
      <vt:lpstr>Agenda</vt:lpstr>
      <vt:lpstr>4) Verschiedene Arten von Zeitreihenanalysen</vt:lpstr>
      <vt:lpstr>4) Verschiedene Arten von Zeitreihenanalysen</vt:lpstr>
      <vt:lpstr>4) Verschiedene Arten von Zeitreihenanalysen</vt:lpstr>
      <vt:lpstr>4) Verschiedene Arten von Zeitreihenanalysen</vt:lpstr>
      <vt:lpstr>4) Verschiedene Arten von Zeitreihenanalysen</vt:lpstr>
      <vt:lpstr>4) Verschiedene Arten von Zeitreihenanalysen</vt:lpstr>
      <vt:lpstr>4) Verschiedene Arten von Zeitreihenanalysen</vt:lpstr>
      <vt:lpstr>4) Verschiedene Arten von Zeitreihenanalysen</vt:lpstr>
      <vt:lpstr>4) Verschiedene Arten von Zeitreihenanalysen</vt:lpstr>
      <vt:lpstr>4) Verschiedene Arten von Zeitreihenanalysen</vt:lpstr>
      <vt:lpstr>Agenda</vt:lpstr>
      <vt:lpstr>5) Die richtige Modellauswahl</vt:lpstr>
      <vt:lpstr>Agenda</vt:lpstr>
      <vt:lpstr>6) Konstruktion eines ARIMA Modells</vt:lpstr>
      <vt:lpstr>6) Konstruktion eines ARIMA Modells</vt:lpstr>
      <vt:lpstr>6) Konstruktion eines ARIMA Modells</vt:lpstr>
      <vt:lpstr>6) Konstruktion eines ARIMA Modells</vt:lpstr>
      <vt:lpstr>6) Konstruktion eines ARIMA Modells</vt:lpstr>
      <vt:lpstr>6) Konstruktion eines ARIMA Modells</vt:lpstr>
      <vt:lpstr>6) Konstruktion eines ARIMA Modells</vt:lpstr>
      <vt:lpstr>6) Konstruktion eines ARIMA Modells</vt:lpstr>
      <vt:lpstr>6) Konstruktion eines ARIMA Modells</vt:lpstr>
      <vt:lpstr>Agenda</vt:lpstr>
      <vt:lpstr>7) ARIMA Schritt für Schritt</vt:lpstr>
      <vt:lpstr>7) ARIMA Schritt für Schritt</vt:lpstr>
      <vt:lpstr>7) ARIMA Schritt für Schritt</vt:lpstr>
      <vt:lpstr>7) ARIMA Schritt für Schritt</vt:lpstr>
      <vt:lpstr>7) ARIMA Schritt für Schritt</vt:lpstr>
      <vt:lpstr>7) ARIMA Schritt für Schritt</vt:lpstr>
      <vt:lpstr>7) ARIMA Schritt für Schritt</vt:lpstr>
      <vt:lpstr>7) ARIMA Schritt für Schritt</vt:lpstr>
      <vt:lpstr>7) ARIMA Schritt für Schritt</vt:lpstr>
      <vt:lpstr>7) ARIMA Schritt für Schritt</vt:lpstr>
      <vt:lpstr>Agenda</vt:lpstr>
      <vt:lpstr>8) Implementierung als Code in Python</vt:lpstr>
      <vt:lpstr>8) Implementierung als Code in Python</vt:lpstr>
      <vt:lpstr>8) Implementierung als Code in Python</vt:lpstr>
      <vt:lpstr>Agenda</vt:lpstr>
      <vt:lpstr>9) Abbildungsverzeichnis</vt:lpstr>
      <vt:lpstr>Agenda</vt:lpstr>
      <vt:lpstr>Vielen Dank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Robert Hennings</dc:creator>
  <cp:lastModifiedBy>Robert Hennings</cp:lastModifiedBy>
  <cp:revision>107</cp:revision>
  <dcterms:created xsi:type="dcterms:W3CDTF">2021-01-25T16:07:48Z</dcterms:created>
  <dcterms:modified xsi:type="dcterms:W3CDTF">2022-07-01T15:57:47Z</dcterms:modified>
</cp:coreProperties>
</file>